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22"/>
  </p:notesMasterIdLst>
  <p:handoutMasterIdLst>
    <p:handoutMasterId r:id="rId123"/>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699" r:id="rId89"/>
    <p:sldId id="3700" r:id="rId90"/>
    <p:sldId id="3702" r:id="rId91"/>
    <p:sldId id="3701" r:id="rId92"/>
    <p:sldId id="3697" r:id="rId93"/>
    <p:sldId id="3691" r:id="rId94"/>
    <p:sldId id="3692" r:id="rId95"/>
    <p:sldId id="3693" r:id="rId96"/>
    <p:sldId id="3681" r:id="rId97"/>
    <p:sldId id="3694" r:id="rId98"/>
    <p:sldId id="3695" r:id="rId99"/>
    <p:sldId id="3703" r:id="rId100"/>
    <p:sldId id="3704" r:id="rId101"/>
    <p:sldId id="3708" r:id="rId102"/>
    <p:sldId id="3709" r:id="rId103"/>
    <p:sldId id="3712" r:id="rId104"/>
    <p:sldId id="3710" r:id="rId105"/>
    <p:sldId id="3711" r:id="rId106"/>
    <p:sldId id="3707" r:id="rId107"/>
    <p:sldId id="3705" r:id="rId108"/>
    <p:sldId id="3647" r:id="rId109"/>
    <p:sldId id="3637" r:id="rId110"/>
    <p:sldId id="3642" r:id="rId111"/>
    <p:sldId id="3638" r:id="rId112"/>
    <p:sldId id="3639" r:id="rId113"/>
    <p:sldId id="3640" r:id="rId114"/>
    <p:sldId id="3644" r:id="rId115"/>
    <p:sldId id="3645" r:id="rId116"/>
    <p:sldId id="3646" r:id="rId117"/>
    <p:sldId id="3629" r:id="rId118"/>
    <p:sldId id="3630" r:id="rId119"/>
    <p:sldId id="3631" r:id="rId120"/>
    <p:sldId id="3628" r:id="rId121"/>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autoAdjust="0"/>
    <p:restoredTop sz="99000" autoAdjust="0"/>
  </p:normalViewPr>
  <p:slideViewPr>
    <p:cSldViewPr>
      <p:cViewPr varScale="1">
        <p:scale>
          <a:sx n="127" d="100"/>
          <a:sy n="127" d="100"/>
        </p:scale>
        <p:origin x="896"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117</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118</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119</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unedited, motivation</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unedited, motivation</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r>
                  <a:rPr lang="en-US" sz="2000" dirty="0">
                    <a:latin typeface="Calibri" panose="020F0502020204030204" pitchFamily="34" charset="0"/>
                    <a:cs typeface="Calibri" panose="020F0502020204030204" pitchFamily="34" charset="0"/>
                    <a:sym typeface="Arial"/>
                  </a:rPr>
                  <a:t> also</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
        <p:nvSpPr>
          <p:cNvPr id="4" name="TextBox 3">
            <a:extLst>
              <a:ext uri="{FF2B5EF4-FFF2-40B4-BE49-F238E27FC236}">
                <a16:creationId xmlns:a16="http://schemas.microsoft.com/office/drawing/2014/main" id="{33C69855-4EAC-7694-7BF4-64F57BD3EEC5}"/>
              </a:ext>
            </a:extLst>
          </p:cNvPr>
          <p:cNvSpPr txBox="1"/>
          <p:nvPr/>
        </p:nvSpPr>
        <p:spPr>
          <a:xfrm>
            <a:off x="4231758" y="-116958"/>
            <a:ext cx="415498" cy="246221"/>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4585734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930698751"/>
                  </p:ext>
                </p:extLst>
              </p:nvPr>
            </p:nvGraphicFramePr>
            <p:xfrm>
              <a:off x="1524000" y="1397000"/>
              <a:ext cx="6096000" cy="434848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dirty="0">
                              <a:solidFill>
                                <a:schemeClr val="tx1"/>
                              </a:solidFill>
                            </a:rPr>
                            <a:t>Parameter</a:t>
                          </a:r>
                        </a:p>
                      </a:txBody>
                      <a:tcPr/>
                    </a:tc>
                    <a:tc>
                      <a:txBody>
                        <a:bodyPr/>
                        <a:lstStyle/>
                        <a:p>
                          <a:r>
                            <a:rPr lang="en-US" dirty="0">
                              <a:solidFill>
                                <a:schemeClr val="tx1"/>
                              </a:solidFill>
                            </a:rPr>
                            <a:t>Meaning</a:t>
                          </a:r>
                        </a:p>
                      </a:txBody>
                      <a:tcPr/>
                    </a:tc>
                    <a:tc>
                      <a:txBody>
                        <a:bodyPr/>
                        <a:lstStyle/>
                        <a:p>
                          <a:r>
                            <a:rPr lang="en-US"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a:txBody>
                      <a:tcPr/>
                    </a:tc>
                    <a:tc>
                      <a:txBody>
                        <a:bodyPr/>
                        <a:lstStyle/>
                        <a:p>
                          <a:r>
                            <a:rPr lang="en-US" dirty="0"/>
                            <a:t>modulus</a:t>
                          </a:r>
                        </a:p>
                      </a:txBody>
                      <a:tcPr/>
                    </a:tc>
                    <a:tc>
                      <a:txBody>
                        <a:bodyPr/>
                        <a:lstStyle/>
                        <a:p>
                          <a:pPr algn="r"/>
                          <a:r>
                            <a:rPr lang="en-US"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a:txBody>
                      <a:tcPr/>
                    </a:tc>
                    <a:tc>
                      <a:txBody>
                        <a:bodyPr/>
                        <a:lstStyle/>
                        <a:p>
                          <a:r>
                            <a:rPr lang="en-US" dirty="0"/>
                            <a:t># dropped bits from t</a:t>
                          </a:r>
                        </a:p>
                      </a:txBody>
                      <a:tcPr/>
                    </a:tc>
                    <a:tc>
                      <a:txBody>
                        <a:bodyPr/>
                        <a:lstStyle/>
                        <a:p>
                          <a:pPr algn="r"/>
                          <a:r>
                            <a:rPr lang="en-US"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a:txBody>
                      <a:tcPr/>
                    </a:tc>
                    <a:tc>
                      <a:txBody>
                        <a:bodyPr/>
                        <a:lstStyle/>
                        <a:p>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s in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txBody>
                      <a:tcPr/>
                    </a:tc>
                    <a:tc>
                      <a:txBody>
                        <a:bodyPr/>
                        <a:lstStyle/>
                        <a:p>
                          <a:pPr algn="r"/>
                          <a:r>
                            <a:rPr lang="en-US"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a:txBody>
                      <a:tcPr/>
                    </a:tc>
                    <a:tc>
                      <a:txBody>
                        <a:bodyPr/>
                        <a:lstStyle/>
                        <a:p>
                          <a:r>
                            <a:rPr lang="en-US" dirty="0"/>
                            <a:t>Collision strength</a:t>
                          </a:r>
                        </a:p>
                      </a:txBody>
                      <a:tcPr/>
                    </a:tc>
                    <a:tc>
                      <a:txBody>
                        <a:bodyPr/>
                        <a:lstStyle/>
                        <a:p>
                          <a:pPr algn="r"/>
                          <a:r>
                            <a:rPr lang="en-US"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1</m:t>
                                    </m:r>
                                  </m:sub>
                                </m:sSub>
                              </m:oMath>
                            </m:oMathPara>
                          </a14:m>
                          <a:endParaRPr lang="en-US" dirty="0"/>
                        </a:p>
                      </a:txBody>
                      <a:tcPr/>
                    </a:tc>
                    <a:tc>
                      <a:txBody>
                        <a:bodyPr/>
                        <a:lstStyle/>
                        <a:p>
                          <a:r>
                            <a:rPr lang="en-US" dirty="0"/>
                            <a:t>Coefficient range of </a:t>
                          </a:r>
                          <a14:m>
                            <m:oMath xmlns:m="http://schemas.openxmlformats.org/officeDocument/2006/math">
                              <m:r>
                                <a:rPr lang="en-US" b="0" i="1" smtClean="0">
                                  <a:latin typeface="Cambria Math" panose="02040503050406030204" pitchFamily="18" charset="0"/>
                                </a:rPr>
                                <m:t>𝑦</m:t>
                              </m:r>
                            </m:oMath>
                          </a14:m>
                          <a:endParaRPr lang="en-US"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19</m:t>
                                    </m:r>
                                  </m:sup>
                                </m:sSup>
                              </m:oMath>
                            </m:oMathPara>
                          </a14:m>
                          <a:endParaRPr lang="en-US"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2</m:t>
                                    </m:r>
                                  </m:sub>
                                </m:sSub>
                              </m:oMath>
                            </m:oMathPara>
                          </a14:m>
                          <a:endParaRPr lang="en-US" dirty="0"/>
                        </a:p>
                      </a:txBody>
                      <a:tcPr/>
                    </a:tc>
                    <a:tc>
                      <a:txBody>
                        <a:bodyPr/>
                        <a:lstStyle/>
                        <a:p>
                          <a:r>
                            <a:rPr lang="en-US"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𝑞</m:t>
                                    </m:r>
                                    <m:r>
                                      <a:rPr lang="en-US" b="0" i="1" smtClean="0">
                                        <a:latin typeface="Cambria Math" panose="02040503050406030204" pitchFamily="18" charset="0"/>
                                      </a:rPr>
                                      <m:t>−1</m:t>
                                    </m:r>
                                  </m:num>
                                  <m:den>
                                    <m:r>
                                      <a:rPr lang="en-US" b="0" i="1" smtClean="0">
                                        <a:latin typeface="Cambria Math" panose="02040503050406030204" pitchFamily="18" charset="0"/>
                                      </a:rPr>
                                      <m:t>32</m:t>
                                    </m:r>
                                  </m:den>
                                </m:f>
                              </m:oMath>
                            </m:oMathPara>
                          </a14:m>
                          <a:endParaRPr lang="en-US"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oMath>
                            </m:oMathPara>
                          </a14:m>
                          <a:endParaRPr lang="en-US" dirty="0"/>
                        </a:p>
                      </a:txBody>
                      <a:tcPr/>
                    </a:tc>
                    <a:tc>
                      <a:txBody>
                        <a:bodyPr/>
                        <a:lstStyle/>
                        <a:p>
                          <a:r>
                            <a:rPr lang="en-US" dirty="0"/>
                            <a:t>Dimensions of </a:t>
                          </a:r>
                          <a14:m>
                            <m:oMath xmlns:m="http://schemas.openxmlformats.org/officeDocument/2006/math">
                              <m:r>
                                <a:rPr lang="en-US" b="0" i="1" smtClean="0">
                                  <a:latin typeface="Cambria Math" panose="02040503050406030204" pitchFamily="18" charset="0"/>
                                </a:rPr>
                                <m:t>𝐴</m:t>
                              </m:r>
                            </m:oMath>
                          </a14:m>
                          <a:endParaRPr lang="en-US" dirty="0"/>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(8,7)</m:t>
                                </m:r>
                              </m:oMath>
                            </m:oMathPara>
                          </a14:m>
                          <a:endParaRPr lang="en-US"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oMath>
                            </m:oMathPara>
                          </a14:m>
                          <a:endParaRPr lang="en-US" dirty="0"/>
                        </a:p>
                      </a:txBody>
                      <a:tcPr/>
                    </a:tc>
                    <a:tc>
                      <a:txBody>
                        <a:bodyPr/>
                        <a:lstStyle/>
                        <a:p>
                          <a:r>
                            <a:rPr lang="en-US" dirty="0"/>
                            <a:t>Private key range</a:t>
                          </a:r>
                        </a:p>
                      </a:txBody>
                      <a:tcPr/>
                    </a:tc>
                    <a:tc>
                      <a:txBody>
                        <a:bodyPr/>
                        <a:lstStyle/>
                        <a:p>
                          <a:pPr algn="r"/>
                          <a:r>
                            <a:rPr lang="en-US"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𝜂</m:t>
                                </m:r>
                              </m:oMath>
                            </m:oMathPara>
                          </a14:m>
                          <a:endParaRPr lang="en-US" dirty="0"/>
                        </a:p>
                      </a:txBody>
                      <a:tcPr/>
                    </a:tc>
                    <a:tc>
                      <a:txBody>
                        <a:bodyPr/>
                        <a:lstStyle/>
                        <a:p>
                          <a:endParaRPr lang="en-US" dirty="0"/>
                        </a:p>
                      </a:txBody>
                      <a:tcPr/>
                    </a:tc>
                    <a:tc>
                      <a:txBody>
                        <a:bodyPr/>
                        <a:lstStyle/>
                        <a:p>
                          <a:pPr algn="r"/>
                          <a:r>
                            <a:rPr lang="en-US"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oMath>
                            </m:oMathPara>
                          </a14:m>
                          <a:endParaRPr lang="en-US" dirty="0"/>
                        </a:p>
                      </a:txBody>
                      <a:tcPr/>
                    </a:tc>
                    <a:tc>
                      <a:txBody>
                        <a:bodyPr/>
                        <a:lstStyle/>
                        <a:p>
                          <a:r>
                            <a:rPr lang="en-US" dirty="0"/>
                            <a:t>Max # of 1’s </a:t>
                          </a:r>
                          <a:r>
                            <a:rPr lang="en-US"/>
                            <a:t>in hint</a:t>
                          </a:r>
                          <a:endParaRPr lang="en-US" dirty="0"/>
                        </a:p>
                      </a:txBody>
                      <a:tcPr/>
                    </a:tc>
                    <a:tc>
                      <a:txBody>
                        <a:bodyPr/>
                        <a:lstStyle/>
                        <a:p>
                          <a:pPr algn="r"/>
                          <a:r>
                            <a:rPr lang="en-US"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930698751"/>
                  </p:ext>
                </p:extLst>
              </p:nvPr>
            </p:nvGraphicFramePr>
            <p:xfrm>
              <a:off x="1524000" y="1397000"/>
              <a:ext cx="6096000" cy="434848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dirty="0">
                              <a:solidFill>
                                <a:schemeClr val="tx1"/>
                              </a:solidFill>
                            </a:rPr>
                            <a:t>Parameter</a:t>
                          </a:r>
                        </a:p>
                      </a:txBody>
                      <a:tcPr/>
                    </a:tc>
                    <a:tc>
                      <a:txBody>
                        <a:bodyPr/>
                        <a:lstStyle/>
                        <a:p>
                          <a:r>
                            <a:rPr lang="en-US" dirty="0">
                              <a:solidFill>
                                <a:schemeClr val="tx1"/>
                              </a:solidFill>
                            </a:rPr>
                            <a:t>Meaning</a:t>
                          </a:r>
                        </a:p>
                      </a:txBody>
                      <a:tcPr/>
                    </a:tc>
                    <a:tc>
                      <a:txBody>
                        <a:bodyPr/>
                        <a:lstStyle/>
                        <a:p>
                          <a:r>
                            <a:rPr lang="en-US"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70000"/>
                          </a:stretch>
                        </a:blipFill>
                      </a:tcPr>
                    </a:tc>
                    <a:tc>
                      <a:txBody>
                        <a:bodyPr/>
                        <a:lstStyle/>
                        <a:p>
                          <a:r>
                            <a:rPr lang="en-US" dirty="0"/>
                            <a:t>modulus</a:t>
                          </a:r>
                        </a:p>
                      </a:txBody>
                      <a:tcPr/>
                    </a:tc>
                    <a:tc>
                      <a:txBody>
                        <a:bodyPr/>
                        <a:lstStyle/>
                        <a:p>
                          <a:pPr algn="r"/>
                          <a:r>
                            <a:rPr lang="en-US"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903448"/>
                          </a:stretch>
                        </a:blipFill>
                      </a:tcPr>
                    </a:tc>
                    <a:tc>
                      <a:txBody>
                        <a:bodyPr/>
                        <a:lstStyle/>
                        <a:p>
                          <a:r>
                            <a:rPr lang="en-US" dirty="0"/>
                            <a:t># dropped bits from t</a:t>
                          </a:r>
                        </a:p>
                      </a:txBody>
                      <a:tcPr/>
                    </a:tc>
                    <a:tc>
                      <a:txBody>
                        <a:bodyPr/>
                        <a:lstStyle/>
                        <a:p>
                          <a:pPr algn="r"/>
                          <a:r>
                            <a:rPr lang="en-US"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803448"/>
                          </a:stretch>
                        </a:blipFill>
                      </a:tcPr>
                    </a:tc>
                    <a:tc>
                      <a:txBody>
                        <a:bodyPr/>
                        <a:lstStyle/>
                        <a:p>
                          <a:endParaRPr lang="en-US"/>
                        </a:p>
                      </a:txBody>
                      <a:tcPr>
                        <a:blipFill>
                          <a:blip r:embed="rId2"/>
                          <a:stretch>
                            <a:fillRect l="-55825" t="-310345" r="-79126" b="-803448"/>
                          </a:stretch>
                        </a:blipFill>
                      </a:tcPr>
                    </a:tc>
                    <a:tc>
                      <a:txBody>
                        <a:bodyPr/>
                        <a:lstStyle/>
                        <a:p>
                          <a:pPr algn="r"/>
                          <a:r>
                            <a:rPr lang="en-US"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703448"/>
                          </a:stretch>
                        </a:blipFill>
                      </a:tcPr>
                    </a:tc>
                    <a:tc>
                      <a:txBody>
                        <a:bodyPr/>
                        <a:lstStyle/>
                        <a:p>
                          <a:r>
                            <a:rPr lang="en-US" dirty="0"/>
                            <a:t>Collision strength</a:t>
                          </a:r>
                        </a:p>
                      </a:txBody>
                      <a:tcPr/>
                    </a:tc>
                    <a:tc>
                      <a:txBody>
                        <a:bodyPr/>
                        <a:lstStyle/>
                        <a:p>
                          <a:pPr algn="r"/>
                          <a:r>
                            <a:rPr lang="en-US"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80000"/>
                          </a:stretch>
                        </a:blipFill>
                      </a:tcPr>
                    </a:tc>
                    <a:tc>
                      <a:txBody>
                        <a:bodyPr/>
                        <a:lstStyle/>
                        <a:p>
                          <a:endParaRPr lang="en-US"/>
                        </a:p>
                      </a:txBody>
                      <a:tcPr>
                        <a:blipFill>
                          <a:blip r:embed="rId2"/>
                          <a:stretch>
                            <a:fillRect l="-55825" t="-493333" r="-79126" b="-580000"/>
                          </a:stretch>
                        </a:blipFill>
                      </a:tcPr>
                    </a:tc>
                    <a:tc>
                      <a:txBody>
                        <a:bodyPr/>
                        <a:lstStyle/>
                        <a:p>
                          <a:endParaRPr lang="en-US"/>
                        </a:p>
                      </a:txBody>
                      <a:tcPr>
                        <a:blipFill>
                          <a:blip r:embed="rId2"/>
                          <a:stretch>
                            <a:fillRect l="-200625" t="-493333" r="-1875" b="-580000"/>
                          </a:stretch>
                        </a:blipFill>
                      </a:tcPr>
                    </a:tc>
                    <a:extLst>
                      <a:ext uri="{0D108BD9-81ED-4DB2-BD59-A6C34878D82A}">
                        <a16:rowId xmlns:a16="http://schemas.microsoft.com/office/drawing/2014/main" val="3585651758"/>
                      </a:ext>
                    </a:extLst>
                  </a:tr>
                  <a:tr h="640080">
                    <a:tc>
                      <a:txBody>
                        <a:bodyPr/>
                        <a:lstStyle/>
                        <a:p>
                          <a:endParaRPr lang="en-US"/>
                        </a:p>
                      </a:txBody>
                      <a:tcPr>
                        <a:blipFill>
                          <a:blip r:embed="rId2"/>
                          <a:stretch>
                            <a:fillRect l="-877" t="-356000" r="-323684" b="-248000"/>
                          </a:stretch>
                        </a:blipFill>
                      </a:tcPr>
                    </a:tc>
                    <a:tc>
                      <a:txBody>
                        <a:bodyPr/>
                        <a:lstStyle/>
                        <a:p>
                          <a:r>
                            <a:rPr lang="en-US" dirty="0"/>
                            <a:t>Low order rounding range</a:t>
                          </a:r>
                        </a:p>
                      </a:txBody>
                      <a:tcPr/>
                    </a:tc>
                    <a:tc>
                      <a:txBody>
                        <a:bodyPr/>
                        <a:lstStyle/>
                        <a:p>
                          <a:endParaRPr lang="en-US"/>
                        </a:p>
                      </a:txBody>
                      <a:tcPr>
                        <a:blipFill>
                          <a:blip r:embed="rId2"/>
                          <a:stretch>
                            <a:fillRect l="-200625" t="-356000" r="-1875" b="-248000"/>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86207" r="-323684" b="-327586"/>
                          </a:stretch>
                        </a:blipFill>
                      </a:tcPr>
                    </a:tc>
                    <a:tc>
                      <a:txBody>
                        <a:bodyPr/>
                        <a:lstStyle/>
                        <a:p>
                          <a:endParaRPr lang="en-US"/>
                        </a:p>
                      </a:txBody>
                      <a:tcPr>
                        <a:blipFill>
                          <a:blip r:embed="rId2"/>
                          <a:stretch>
                            <a:fillRect l="-55825" t="-786207" r="-79126" b="-327586"/>
                          </a:stretch>
                        </a:blipFill>
                      </a:tcPr>
                    </a:tc>
                    <a:tc>
                      <a:txBody>
                        <a:bodyPr/>
                        <a:lstStyle/>
                        <a:p>
                          <a:endParaRPr lang="en-US"/>
                        </a:p>
                      </a:txBody>
                      <a:tcPr>
                        <a:blipFill>
                          <a:blip r:embed="rId2"/>
                          <a:stretch>
                            <a:fillRect l="-200625" t="-786207" r="-1875" b="-327586"/>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86207" r="-323684" b="-227586"/>
                          </a:stretch>
                        </a:blipFill>
                      </a:tcPr>
                    </a:tc>
                    <a:tc>
                      <a:txBody>
                        <a:bodyPr/>
                        <a:lstStyle/>
                        <a:p>
                          <a:r>
                            <a:rPr lang="en-US" dirty="0"/>
                            <a:t>Private key range</a:t>
                          </a:r>
                        </a:p>
                      </a:txBody>
                      <a:tcPr/>
                    </a:tc>
                    <a:tc>
                      <a:txBody>
                        <a:bodyPr/>
                        <a:lstStyle/>
                        <a:p>
                          <a:pPr algn="r"/>
                          <a:r>
                            <a:rPr lang="en-US"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53333" r="-323684" b="-120000"/>
                          </a:stretch>
                        </a:blipFill>
                      </a:tcPr>
                    </a:tc>
                    <a:tc>
                      <a:txBody>
                        <a:bodyPr/>
                        <a:lstStyle/>
                        <a:p>
                          <a:endParaRPr lang="en-US" dirty="0"/>
                        </a:p>
                      </a:txBody>
                      <a:tcPr/>
                    </a:tc>
                    <a:tc>
                      <a:txBody>
                        <a:bodyPr/>
                        <a:lstStyle/>
                        <a:p>
                          <a:pPr algn="r"/>
                          <a:r>
                            <a:rPr lang="en-US"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89655" r="-323684" b="-24138"/>
                          </a:stretch>
                        </a:blipFill>
                      </a:tcPr>
                    </a:tc>
                    <a:tc>
                      <a:txBody>
                        <a:bodyPr/>
                        <a:lstStyle/>
                        <a:p>
                          <a:r>
                            <a:rPr lang="en-US" dirty="0"/>
                            <a:t>Max # of 1’s </a:t>
                          </a:r>
                          <a:r>
                            <a:rPr lang="en-US"/>
                            <a:t>in hint</a:t>
                          </a:r>
                          <a:endParaRPr lang="en-US" dirty="0"/>
                        </a:p>
                      </a:txBody>
                      <a:tcPr/>
                    </a:tc>
                    <a:tc>
                      <a:txBody>
                        <a:bodyPr/>
                        <a:lstStyle/>
                        <a:p>
                          <a:pPr algn="r"/>
                          <a:r>
                            <a:rPr lang="en-US" dirty="0"/>
                            <a:t>75</a:t>
                          </a:r>
                        </a:p>
                      </a:txBody>
                      <a:tcPr/>
                    </a:tc>
                    <a:extLst>
                      <a:ext uri="{0D108BD9-81ED-4DB2-BD59-A6C34878D82A}">
                        <a16:rowId xmlns:a16="http://schemas.microsoft.com/office/drawing/2014/main" val="761575037"/>
                      </a:ext>
                    </a:extLst>
                  </a:tr>
                </a:tbl>
              </a:graphicData>
            </a:graphic>
          </p:graphicFrame>
        </mc:Fallback>
      </mc:AlternateContent>
    </p:spTree>
    <p:extLst>
      <p:ext uri="{BB962C8B-B14F-4D97-AF65-F5344CB8AC3E}">
        <p14:creationId xmlns:p14="http://schemas.microsoft.com/office/powerpoint/2010/main" val="42705737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Keygen</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73229" y="1408296"/>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73229" y="1408296"/>
                <a:ext cx="8191500" cy="5273858"/>
              </a:xfrm>
              <a:prstGeom prst="rect">
                <a:avLst/>
              </a:prstGeom>
              <a:blipFill>
                <a:blip r:embed="rId2"/>
                <a:stretch>
                  <a:fillRect l="-1858" t="-16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Sign</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𝜇𝜋</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Verify</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73229" y="1408296"/>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acc>
                      </m:e>
                    </m:d>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256−2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73229" y="1408296"/>
                <a:ext cx="8191500" cy="5273858"/>
              </a:xfrm>
              <a:prstGeom prst="rect">
                <a:avLst/>
              </a:prstGeom>
              <a:blipFill>
                <a:blip r:embed="rId2"/>
                <a:stretch>
                  <a:fillRect l="-1858" t="-16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unedited</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1" y="2437577"/>
            <a:ext cx="7543800"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x</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369726636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Kyber</a:t>
            </a:r>
            <a:r>
              <a:rPr lang="en-US" sz="4000" b="0" kern="0" dirty="0">
                <a:latin typeface="+mj-lt"/>
                <a:cs typeface="Calibri" panose="020F0502020204030204" pitchFamily="34" charset="0"/>
              </a:rPr>
              <a:t> unedited</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x</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90590709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108</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295400"/>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228600" y="1447800"/>
            <a:ext cx="8610600" cy="48768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a:latin typeface="Calibri" panose="020F0502020204030204" pitchFamily="34" charset="0"/>
                <a:ea typeface="PMingLiU" pitchFamily="18" charset="-120"/>
                <a:cs typeface="Calibri" panose="020F0502020204030204" pitchFamily="34" charset="0"/>
              </a:rPr>
              <a:t>) </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110</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114</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116</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117</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118</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381000" y="1077532"/>
            <a:ext cx="5562600" cy="5181600"/>
          </a:xfrm>
        </p:spPr>
        <p:txBody>
          <a:bodyPr/>
          <a:lstStyle/>
          <a:p>
            <a:pPr marL="342900" lvl="1" indent="-342900">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k= 2;  </a:t>
            </a:r>
          </a:p>
          <a:p>
            <a:pPr>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=2; </a:t>
            </a:r>
            <a:r>
              <a:rPr lang="en-US" sz="1600" b="1" dirty="0" err="1">
                <a:latin typeface="Courier New" pitchFamily="49" charset="0"/>
                <a:cs typeface="Courier New" pitchFamily="49" charset="0"/>
              </a:rPr>
              <a:t>i</a:t>
            </a:r>
            <a:r>
              <a:rPr lang="en-US" sz="1600" b="1" dirty="0" err="1">
                <a:latin typeface="Math1Mono"/>
              </a:rPr>
              <a:t>≦</a:t>
            </a:r>
            <a:r>
              <a:rPr lang="en-US" sz="1600" b="1" dirty="0" err="1">
                <a:latin typeface="Courier New" pitchFamily="49" charset="0"/>
                <a:cs typeface="Courier New" pitchFamily="49" charset="0"/>
              </a:rPr>
              <a:t>n</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p>
          <a:p>
            <a:pPr lvl="1">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lvl="1">
              <a:lnSpc>
                <a:spcPct val="90000"/>
              </a:lnSpc>
              <a:spcBef>
                <a:spcPts val="200"/>
              </a:spcBef>
              <a:buNone/>
            </a:pPr>
            <a:r>
              <a:rPr lang="en-US" sz="1600" b="1" dirty="0">
                <a:latin typeface="Courier New" pitchFamily="49" charset="0"/>
                <a:cs typeface="Courier New" pitchFamily="49" charset="0"/>
              </a:rPr>
              <a:t>for(j=1; j&lt;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j++) </a:t>
            </a:r>
          </a:p>
          <a:p>
            <a:pPr lvl="1">
              <a:lnSpc>
                <a:spcPct val="90000"/>
              </a:lnSpc>
              <a:spcBef>
                <a:spcPts val="200"/>
              </a:spcBef>
              <a:buNone/>
            </a:pP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baseline="-25000" dirty="0">
                <a:latin typeface="Courier New" pitchFamily="49" charset="0"/>
                <a:cs typeface="Courier New" pitchFamily="49" charset="0"/>
              </a:rPr>
              <a:t>,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marL="342900" lvl="1" indent="-342900">
              <a:lnSpc>
                <a:spcPct val="90000"/>
              </a:lnSpc>
              <a:spcBef>
                <a:spcPts val="200"/>
              </a:spcBef>
              <a:buNone/>
            </a:pPr>
            <a:r>
              <a:rPr lang="en-US" sz="1600" b="1" dirty="0">
                <a:latin typeface="Courier New" pitchFamily="49" charset="0"/>
                <a:cs typeface="Courier New" pitchFamily="49" charset="0"/>
              </a:rPr>
              <a:t>for(;;) {</a:t>
            </a:r>
          </a:p>
          <a:p>
            <a:pPr lvl="1">
              <a:lnSpc>
                <a:spcPct val="90000"/>
              </a:lnSpc>
              <a:spcBef>
                <a:spcPts val="200"/>
              </a:spcBef>
              <a:buNone/>
            </a:pPr>
            <a:r>
              <a:rPr lang="en-US" sz="1600" b="1" dirty="0">
                <a:latin typeface="Courier New" pitchFamily="49" charset="0"/>
                <a:cs typeface="Courier New" pitchFamily="49" charset="0"/>
              </a:rPr>
              <a:t>RED(k, k-1);</a:t>
            </a:r>
          </a:p>
          <a:p>
            <a:pPr lvl="1">
              <a:lnSpc>
                <a:spcPct val="90000"/>
              </a:lnSpc>
              <a:spcBef>
                <a:spcPts val="200"/>
              </a:spcBef>
              <a:buNone/>
            </a:pPr>
            <a:r>
              <a:rPr lang="en-US" sz="1600" b="1" dirty="0">
                <a:latin typeface="Courier New" pitchFamily="49" charset="0"/>
                <a:cs typeface="Courier New" pitchFamily="49" charset="0"/>
              </a:rPr>
              <a:t>if(</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&lt;(3/4 – </a:t>
            </a:r>
            <a:r>
              <a:rPr lang="en-US" sz="1600" b="1" dirty="0">
                <a:latin typeface="Math1" pitchFamily="2" charset="2"/>
                <a:cs typeface="Courier New" pitchFamily="49" charset="0"/>
              </a:rPr>
              <a:t>m</a:t>
            </a:r>
            <a:r>
              <a:rPr lang="en-US" sz="1600" b="1" baseline="-25000" dirty="0">
                <a:latin typeface="Courier New" pitchFamily="49" charset="0"/>
                <a:cs typeface="Courier New" pitchFamily="49" charset="0"/>
              </a:rPr>
              <a:t>k,k-1</a:t>
            </a:r>
            <a:r>
              <a:rPr lang="en-US" sz="1600" b="1" baseline="30000" dirty="0">
                <a:latin typeface="Courier New" pitchFamily="49" charset="0"/>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Math1" pitchFamily="2" charset="2"/>
                <a:cs typeface="Courier New" pitchFamily="49" charset="0"/>
              </a:rPr>
              <a:t>m</a:t>
            </a:r>
            <a:r>
              <a:rPr lang="en-US" sz="1600" b="1" dirty="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k,k-1</a:t>
            </a:r>
            <a:r>
              <a:rPr lang="en-US" sz="1600" b="1" dirty="0">
                <a:cs typeface="Courier New" pitchFamily="49" charset="0"/>
              </a:rPr>
              <a:t>;  </a:t>
            </a:r>
            <a:r>
              <a:rPr lang="en-US" sz="1600" b="1" dirty="0">
                <a:latin typeface="Courier New" pitchFamily="49" charset="0"/>
                <a:cs typeface="Courier New" pitchFamily="49" charset="0"/>
              </a:rPr>
              <a:t>B=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m </a:t>
            </a:r>
            <a:r>
              <a:rPr lang="en-US" sz="1600" b="1" baseline="30000" dirty="0">
                <a:latin typeface="Math1" pitchFamily="2" charset="2"/>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m</a:t>
            </a:r>
            <a:r>
              <a:rPr lang="en-US" sz="1600" b="1" baseline="-25000" dirty="0">
                <a:cs typeface="Courier New" pitchFamily="49" charset="0"/>
              </a:rPr>
              <a:t>k,k-1 </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 </a:t>
            </a:r>
          </a:p>
          <a:p>
            <a:pPr lvl="2">
              <a:lnSpc>
                <a:spcPct val="90000"/>
              </a:lnSpc>
              <a:spcBef>
                <a:spcPts val="200"/>
              </a:spcBef>
              <a:buNone/>
            </a:pP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a:t>
            </a:r>
            <a:r>
              <a:rPr lang="en-US" sz="1600" b="1" dirty="0">
                <a:latin typeface="Courier New" pitchFamily="49" charset="0"/>
                <a:cs typeface="Courier New" pitchFamily="49" charset="0"/>
              </a:rPr>
              <a:t>/B;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B;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if(k&gt;2)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=k+1; </a:t>
            </a:r>
            <a:r>
              <a:rPr lang="en-US" sz="1600" b="1" dirty="0" err="1">
                <a:latin typeface="Courier New" pitchFamily="49" charset="0"/>
                <a:cs typeface="Courier New" pitchFamily="49" charset="0"/>
              </a:rPr>
              <a:t>i</a:t>
            </a:r>
            <a:r>
              <a:rPr lang="en-US" sz="1600" b="1" dirty="0">
                <a:latin typeface="Math1"/>
              </a:rPr>
              <a:t> £</a:t>
            </a:r>
            <a:r>
              <a:rPr lang="en-US" sz="1600" b="1" dirty="0" err="1">
                <a:latin typeface="Courier New" pitchFamily="49" charset="0"/>
                <a:cs typeface="Courier New" pitchFamily="49" charset="0"/>
              </a:rPr>
              <a:t>n;i</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t= </a:t>
            </a:r>
            <a:r>
              <a:rPr lang="en-US" sz="1600" b="1" dirty="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dirty="0" err="1">
                <a:latin typeface="Courier New" pitchFamily="49" charset="0"/>
                <a:cs typeface="Courier New" pitchFamily="49" charset="0"/>
              </a:rPr>
              <a:t>t</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=t+</a:t>
            </a:r>
            <a:r>
              <a:rPr lang="en-US" sz="1600" b="1" dirty="0">
                <a:latin typeface="Math1" pitchFamily="2" charset="2"/>
                <a:cs typeface="Courier New" pitchFamily="49" charset="0"/>
              </a:rPr>
              <a:t> m</a:t>
            </a:r>
            <a:r>
              <a:rPr lang="en-US" sz="1600" b="1" baseline="-25000" dirty="0">
                <a:cs typeface="Courier New" pitchFamily="49" charset="0"/>
              </a:rPr>
              <a:t>k,k-1</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k= max(2, k-1);</a:t>
            </a:r>
          </a:p>
          <a:p>
            <a:pPr lvl="2">
              <a:lnSpc>
                <a:spcPct val="90000"/>
              </a:lnSpc>
              <a:spcBef>
                <a:spcPts val="200"/>
              </a:spcBef>
              <a:buNone/>
            </a:pPr>
            <a:r>
              <a:rPr lang="en-US" sz="1600" b="1" dirty="0">
                <a:latin typeface="Courier New" pitchFamily="49" charset="0"/>
                <a:cs typeface="Courier New" pitchFamily="49" charset="0"/>
              </a:rPr>
              <a:t>if(k&gt;n)  return(b</a:t>
            </a:r>
            <a:r>
              <a:rPr lang="en-US" sz="1600" b="1" baseline="-25000" dirty="0">
                <a:latin typeface="Courier New" pitchFamily="49" charset="0"/>
                <a:cs typeface="Courier New" pitchFamily="49" charset="0"/>
              </a:rPr>
              <a:t>1,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n</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943600" y="1981200"/>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RED(k,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if(|</a:t>
            </a:r>
            <a:r>
              <a:rPr kumimoji="1" lang="en-US" sz="1600" b="1" i="0" u="none" strike="noStrike" kern="0" cap="none" spc="0" normalizeH="0" noProof="0" dirty="0" err="1">
                <a:ln>
                  <a:noFill/>
                </a:ln>
                <a:solidFill>
                  <a:srgbClr val="002060"/>
                </a:solidFill>
                <a:effectLst/>
                <a:uLnTx/>
                <a:uFillTx/>
                <a:latin typeface="Math1" pitchFamily="2" charset="2"/>
                <a:ea typeface="+mn-ea"/>
                <a:cs typeface="Courier New" pitchFamily="49" charset="0"/>
              </a:rPr>
              <a:t>m</a:t>
            </a:r>
            <a:r>
              <a:rPr kumimoji="1" lang="en-US" sz="1600" b="1" i="0" u="none" strike="noStrike" kern="0" cap="none" spc="0" normalizeH="0" baseline="-25000" noProof="0" dirty="0" err="1">
                <a:ln>
                  <a:noFill/>
                </a:ln>
                <a:solidFill>
                  <a:srgbClr val="002060"/>
                </a:solidFill>
                <a:effectLst/>
                <a:uLnTx/>
                <a:uFillTx/>
                <a:latin typeface="Courier New" pitchFamily="49" charset="0"/>
                <a:ea typeface="+mn-ea"/>
                <a:cs typeface="Courier New" pitchFamily="49" charset="0"/>
              </a:rPr>
              <a:t>k,l</a:t>
            </a:r>
            <a:r>
              <a:rPr kumimoji="1" lang="en-US" sz="1600" b="1" i="0" u="none" strike="noStrike" kern="0" cap="none" spc="0" normalizeH="0" noProof="0" dirty="0">
                <a:ln>
                  <a:noFill/>
                </a:ln>
                <a:solidFill>
                  <a:srgbClr val="002060"/>
                </a:solidFill>
                <a:effectLst/>
                <a:uLnTx/>
                <a:uFillTx/>
                <a:latin typeface="Courier New" pitchFamily="49" charset="0"/>
                <a:ea typeface="+mn-ea"/>
                <a:cs typeface="Courier New" pitchFamily="49" charset="0"/>
              </a:rPr>
              <a:t>|)&gt; 1/2</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800100" lvl="1" indent="-342900">
              <a:lnSpc>
                <a:spcPct val="90000"/>
              </a:lnSpc>
              <a:spcBef>
                <a:spcPts val="200"/>
              </a:spcBef>
            </a:pPr>
            <a:r>
              <a:rPr kumimoji="1" lang="en-US" sz="1600" b="1" kern="0" dirty="0">
                <a:solidFill>
                  <a:srgbClr val="002060"/>
                </a:solidFill>
                <a:cs typeface="Courier New" pitchFamily="49" charset="0"/>
              </a:rPr>
              <a:t>r= </a:t>
            </a:r>
            <a:r>
              <a:rPr lang="en-US" sz="1600" b="1" dirty="0">
                <a:solidFill>
                  <a:srgbClr val="002060"/>
                </a:solidFill>
                <a:latin typeface="Math2" pitchFamily="2" charset="2"/>
              </a:rPr>
              <a:t>d</a:t>
            </a:r>
            <a:r>
              <a:rPr lang="en-US" sz="1600" b="1" dirty="0">
                <a:solidFill>
                  <a:srgbClr val="002060"/>
                </a:solidFill>
                <a:latin typeface="Arial" pitchFamily="34" charset="0"/>
                <a:cs typeface="Arial" pitchFamily="34" charset="0"/>
              </a:rPr>
              <a:t>1/2+</a:t>
            </a:r>
            <a:r>
              <a:rPr kumimoji="1" lang="en-US" sz="1600" b="1" kern="0" dirty="0">
                <a:solidFill>
                  <a:srgbClr val="002060"/>
                </a:solidFill>
                <a:latin typeface="Math1" pitchFamily="2" charset="2"/>
                <a:cs typeface="Courier New" pitchFamily="49" charset="0"/>
              </a:rPr>
              <a:t>m</a:t>
            </a:r>
            <a:r>
              <a:rPr kumimoji="1" lang="en-US" sz="1600" b="1" kern="0" baseline="-25000" dirty="0">
                <a:solidFill>
                  <a:srgbClr val="002060"/>
                </a:solidFill>
                <a:cs typeface="Courier New" pitchFamily="49" charset="0"/>
              </a:rPr>
              <a:t>k,l</a:t>
            </a:r>
            <a:r>
              <a:rPr lang="en-US" sz="1600" b="1" dirty="0">
                <a:solidFill>
                  <a:srgbClr val="002060"/>
                </a:solidFill>
                <a:latin typeface="Math2" pitchFamily="2" charset="2"/>
              </a:rPr>
              <a:t>t</a:t>
            </a:r>
            <a:r>
              <a:rPr kumimoji="1" lang="en-US" sz="1600" b="1" kern="0" dirty="0">
                <a:solidFill>
                  <a:srgbClr val="002060"/>
                </a:solidFill>
                <a:cs typeface="Courier New" pitchFamily="49" charset="0"/>
              </a:rPr>
              <a:t>;</a:t>
            </a:r>
          </a:p>
          <a:p>
            <a:pPr marL="800100" lvl="1" indent="-342900">
              <a:lnSpc>
                <a:spcPct val="90000"/>
              </a:lnSpc>
              <a:spcBef>
                <a:spcPts val="200"/>
              </a:spcBef>
            </a:pP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dirty="0">
                <a:solidFill>
                  <a:srgbClr val="002060"/>
                </a:solidFill>
                <a:cs typeface="Courier New" pitchFamily="49" charset="0"/>
              </a:rPr>
              <a:t>=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baseline="-25000" dirty="0">
                <a:solidFill>
                  <a:srgbClr val="002060"/>
                </a:solidFill>
                <a:cs typeface="Courier New" pitchFamily="49" charset="0"/>
              </a:rPr>
              <a:t> </a:t>
            </a:r>
            <a:r>
              <a:rPr lang="en-US" sz="1600" b="1" dirty="0">
                <a:solidFill>
                  <a:srgbClr val="002060"/>
                </a:solidFill>
                <a:cs typeface="Courier New" pitchFamily="49" charset="0"/>
              </a:rPr>
              <a:t>-r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l</a:t>
            </a:r>
            <a:r>
              <a:rPr lang="en-US" sz="1600" b="1" dirty="0">
                <a:solidFill>
                  <a:srgbClr val="002060"/>
                </a:solidFill>
                <a:cs typeface="Courier New" pitchFamily="49" charset="0"/>
              </a:rPr>
              <a:t>;</a:t>
            </a:r>
            <a:endParaRPr kumimoji="1" lang="en-US" sz="1600" b="1" kern="0" dirty="0">
              <a:solidFill>
                <a:srgbClr val="002060"/>
              </a:solidFill>
              <a:cs typeface="Courier New" pitchFamily="49" charset="0"/>
            </a:endParaRPr>
          </a:p>
          <a:p>
            <a:pPr marL="800100" lvl="1" indent="-342900">
              <a:lnSpc>
                <a:spcPct val="90000"/>
              </a:lnSpc>
              <a:spcBef>
                <a:spcPts val="200"/>
              </a:spcBef>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for(j=1; j&lt;</a:t>
            </a:r>
            <a:r>
              <a:rPr kumimoji="1" lang="en-US" sz="1600" b="1" i="0" u="none" strike="noStrike" kern="0" cap="none" spc="0" normalizeH="0" baseline="0" noProof="0" dirty="0" err="1">
                <a:ln>
                  <a:noFill/>
                </a:ln>
                <a:solidFill>
                  <a:srgbClr val="002060"/>
                </a:solidFill>
                <a:effectLst/>
                <a:uLnTx/>
                <a:uFillTx/>
                <a:latin typeface="Courier New" pitchFamily="49" charset="0"/>
                <a:ea typeface="+mn-ea"/>
                <a:cs typeface="Courier New" pitchFamily="49" charset="0"/>
              </a:rPr>
              <a:t>l;j</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a:solidFill>
                  <a:srgbClr val="002060"/>
                </a:solidFill>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err="1">
                <a:solidFill>
                  <a:srgbClr val="002060"/>
                </a:solidFill>
                <a:cs typeface="Courier New" pitchFamily="49" charset="0"/>
              </a:rPr>
              <a:t>-r</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l,j</a:t>
            </a:r>
            <a:r>
              <a:rPr kumimoji="1" lang="en-US" sz="1600" b="1" kern="0" dirty="0">
                <a:solidFill>
                  <a:srgbClr val="002060"/>
                </a:solidFill>
                <a:cs typeface="Courier New" pitchFamily="49" charset="0"/>
              </a:rPr>
              <a:t>;</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kern="0" baseline="-25000" dirty="0">
                <a:solidFill>
                  <a:srgbClr val="002060"/>
                </a:solidFill>
                <a:cs typeface="Courier New" pitchFamily="49" charset="0"/>
              </a:rPr>
              <a:t> </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a:t>
            </a:r>
          </a:p>
          <a:p>
            <a:pPr marL="800100" lvl="1" indent="-342900">
              <a:lnSpc>
                <a:spcPct val="90000"/>
              </a:lnSpc>
              <a:spcBef>
                <a:spcPts val="200"/>
              </a:spcBef>
              <a:defRPr/>
            </a:pPr>
            <a:r>
              <a:rPr kumimoji="1" lang="en-US" sz="1600" b="1" kern="0" dirty="0">
                <a:solidFill>
                  <a:srgbClr val="002060"/>
                </a:solidFill>
                <a:cs typeface="Courier New" pitchFamily="49" charset="0"/>
              </a:rPr>
              <a:t>}</a:t>
            </a:r>
          </a:p>
          <a:p>
            <a:pPr marL="342900" indent="-342900">
              <a:lnSpc>
                <a:spcPct val="90000"/>
              </a:lnSpc>
              <a:spcBef>
                <a:spcPts val="200"/>
              </a:spcBef>
              <a:defRPr/>
            </a:pPr>
            <a:r>
              <a:rPr kumimoji="1" lang="en-US" sz="1600" b="1" kern="0" dirty="0">
                <a:solidFill>
                  <a:srgbClr val="002060"/>
                </a:solidFill>
                <a:cs typeface="Courier New" pitchFamily="49"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119</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393032" y="1447800"/>
            <a:ext cx="8077200" cy="42672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228600" y="1371600"/>
            <a:ext cx="8763000" cy="3886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 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057400"/>
            <a:ext cx="8382000" cy="28956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57200" y="2133600"/>
            <a:ext cx="8229600" cy="33528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762000" y="2057400"/>
            <a:ext cx="7696200" cy="31242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342900" y="2324100"/>
            <a:ext cx="8458200" cy="3124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304800" y="1600200"/>
            <a:ext cx="8534400" cy="4419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2971800"/>
              </a:xfrm>
              <a:blipFill>
                <a:blip r:embed="rId3"/>
                <a:stretch>
                  <a:fillRect l="-744" t="-255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381000" y="1600200"/>
            <a:ext cx="8458200" cy="41910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04800" y="1676400"/>
            <a:ext cx="8534400" cy="37338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371600"/>
            <a:ext cx="86868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867400" y="205740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295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1828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419100" y="1828800"/>
            <a:ext cx="83058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304800" y="1533525"/>
            <a:ext cx="8534400" cy="4333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533400" y="2082800"/>
            <a:ext cx="8305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66700" y="1447800"/>
                <a:ext cx="8534400" cy="5029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66700" y="1447800"/>
                <a:ext cx="8534400" cy="5029200"/>
              </a:xfrm>
              <a:blipFill>
                <a:blip r:embed="rId3"/>
                <a:stretch>
                  <a:fillRect l="-892" t="-1511" r="-178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4582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458200" cy="4343400"/>
              </a:xfrm>
              <a:blipFill>
                <a:blip r:embed="rId3"/>
                <a:stretch>
                  <a:fillRect l="-901" t="-174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err="1"/>
              <a:t>Minkowski’s</a:t>
            </a:r>
            <a:r>
              <a:rPr lang="en-US" sz="4000" dirty="0"/>
              <a:t>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066800"/>
                <a:ext cx="8534400" cy="5867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066800"/>
                <a:ext cx="8534400" cy="5867400"/>
              </a:xfrm>
              <a:prstGeom prst="rect">
                <a:avLst/>
              </a:prstGeom>
              <a:blipFill>
                <a:blip r:embed="rId2"/>
                <a:stretch>
                  <a:fillRect l="-892" t="-1296"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752600"/>
                <a:ext cx="89154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a:t>
                </a:r>
                <a:r>
                  <a:rPr lang="en-US" sz="1800" kern="0" dirty="0" err="1">
                    <a:latin typeface="Calibri" panose="020F0502020204030204" pitchFamily="34" charset="0"/>
                    <a:cs typeface="Calibri" panose="020F0502020204030204" pitchFamily="34" charset="0"/>
                  </a:rPr>
                  <a:t>Minkowski</a:t>
                </a:r>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a:t>
                </a:r>
                <a:r>
                  <a:rPr lang="en-US" sz="1800" kern="0" dirty="0" err="1">
                    <a:latin typeface="Calibri" panose="020F0502020204030204" pitchFamily="34" charset="0"/>
                    <a:cs typeface="Calibri" panose="020F0502020204030204" pitchFamily="34" charset="0"/>
                  </a:rPr>
                  <a:t>Minkowski’s</a:t>
                </a:r>
                <a:r>
                  <a:rPr lang="en-US" sz="1800" kern="0" dirty="0">
                    <a:latin typeface="Calibri" panose="020F0502020204030204" pitchFamily="34" charset="0"/>
                    <a:cs typeface="Calibri" panose="020F0502020204030204" pitchFamily="34" charset="0"/>
                  </a:rPr>
                  <a:t>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14300" y="1752600"/>
                <a:ext cx="8915400" cy="4419600"/>
              </a:xfrm>
              <a:prstGeom prst="rect">
                <a:avLst/>
              </a:prstGeom>
              <a:blipFill>
                <a:blip r:embed="rId2"/>
                <a:stretch>
                  <a:fillRect l="-855" t="-171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57200" y="1219200"/>
            <a:ext cx="8153400" cy="1828800"/>
          </a:xfrm>
        </p:spPr>
        <p:txBody>
          <a:bodyPr/>
          <a:lstStyle/>
          <a:p>
            <a:pPr>
              <a:lnSpc>
                <a:spcPct val="90000"/>
              </a:lnSpc>
            </a:pPr>
            <a:r>
              <a:rPr lang="en-US" sz="2000" dirty="0"/>
              <a:t>&lt;v</a:t>
            </a:r>
            <a:r>
              <a:rPr lang="en-US" sz="2000" baseline="-25000" dirty="0"/>
              <a:t>1</a:t>
            </a:r>
            <a:r>
              <a:rPr lang="en-US" sz="2000" dirty="0"/>
              <a:t>, v</a:t>
            </a:r>
            <a:r>
              <a:rPr lang="en-US" sz="2000" baseline="-25000" dirty="0"/>
              <a:t>2</a:t>
            </a:r>
            <a:r>
              <a:rPr lang="en-US" sz="2000" dirty="0"/>
              <a:t>&gt; is reduced if  </a:t>
            </a:r>
          </a:p>
          <a:p>
            <a:pPr lvl="1">
              <a:lnSpc>
                <a:spcPct val="90000"/>
              </a:lnSpc>
            </a:pPr>
            <a:r>
              <a:rPr lang="en-US" sz="2000" dirty="0"/>
              <a:t>||v</a:t>
            </a:r>
            <a:r>
              <a:rPr lang="en-US" sz="2000" baseline="-25000" dirty="0"/>
              <a:t>2</a:t>
            </a:r>
            <a:r>
              <a:rPr lang="en-US" sz="2000" dirty="0"/>
              <a:t>||</a:t>
            </a:r>
            <a:r>
              <a:rPr lang="en-US" sz="2000" dirty="0">
                <a:latin typeface="Math1Mono"/>
              </a:rPr>
              <a:t>≦</a:t>
            </a:r>
            <a:r>
              <a:rPr lang="en-US" sz="2000" dirty="0"/>
              <a:t>|v</a:t>
            </a:r>
            <a:r>
              <a:rPr lang="en-US" sz="2000" baseline="-25000" dirty="0"/>
              <a:t>1</a:t>
            </a:r>
            <a:r>
              <a:rPr lang="en-US" sz="2000" dirty="0"/>
              <a:t>||; and,</a:t>
            </a:r>
          </a:p>
          <a:p>
            <a:pPr lvl="1">
              <a:lnSpc>
                <a:spcPct val="90000"/>
              </a:lnSpc>
            </a:pPr>
            <a:r>
              <a:rPr lang="en-US" sz="2000" dirty="0"/>
              <a:t>  -1/2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latin typeface="Math1Mono"/>
              </a:rPr>
              <a:t> ≦</a:t>
            </a:r>
            <a:r>
              <a:rPr lang="en-US" sz="2000" dirty="0"/>
              <a:t>(v</a:t>
            </a:r>
            <a:r>
              <a:rPr lang="en-US" sz="2000" baseline="-25000" dirty="0"/>
              <a:t>1</a:t>
            </a:r>
            <a:r>
              <a:rPr lang="en-US" sz="2000" dirty="0"/>
              <a:t>, v</a:t>
            </a:r>
            <a:r>
              <a:rPr lang="en-US" sz="2000" baseline="-25000" dirty="0"/>
              <a:t>2</a:t>
            </a:r>
            <a:r>
              <a:rPr lang="en-US" sz="2000" dirty="0"/>
              <a:t>)</a:t>
            </a:r>
            <a:r>
              <a:rPr lang="en-US" sz="2000" dirty="0">
                <a:latin typeface="Math1Mono"/>
              </a:rPr>
              <a:t> ≦ </a:t>
            </a:r>
            <a:r>
              <a:rPr lang="en-US" sz="2000" dirty="0"/>
              <a:t>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solidFill>
                  <a:srgbClr val="000000"/>
                </a:solidFill>
              </a:rPr>
              <a:t> .</a:t>
            </a:r>
            <a:endParaRPr lang="en-US" sz="2000" dirty="0"/>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381000" y="1600200"/>
            <a:ext cx="83820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2286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764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764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383632"/>
                <a:ext cx="8572500" cy="5334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383632"/>
                <a:ext cx="8572500" cy="5334000"/>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447800"/>
                <a:ext cx="8763000" cy="5257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err="1">
                    <a:latin typeface="Calibri" panose="020F0502020204030204" pitchFamily="34" charset="0"/>
                    <a:cs typeface="Calibri" panose="020F0502020204030204" pitchFamily="34" charset="0"/>
                  </a:rPr>
                  <a:t>Lovasz</a:t>
                </a:r>
                <a:r>
                  <a:rPr lang="en-US" sz="1800" i="1" kern="0" dirty="0">
                    <a:latin typeface="Calibri" panose="020F0502020204030204" pitchFamily="34" charset="0"/>
                    <a:cs typeface="Calibri" panose="020F0502020204030204" pitchFamily="34" charset="0"/>
                  </a:rPr>
                  <a:t>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447800"/>
                <a:ext cx="8763000" cy="5257800"/>
              </a:xfrm>
              <a:prstGeom prst="rect">
                <a:avLst/>
              </a:prstGeom>
              <a:blipFill>
                <a:blip r:embed="rId2"/>
                <a:stretch>
                  <a:fillRect l="-725" t="-1208"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1430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143000"/>
                <a:ext cx="8839200" cy="4648200"/>
              </a:xfrm>
              <a:prstGeom prst="rect">
                <a:avLst/>
              </a:prstGeom>
              <a:blipFill>
                <a:blip r:embed="rId2"/>
                <a:stretch>
                  <a:fillRect l="-86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8288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828800"/>
                <a:ext cx="8839200" cy="4648200"/>
              </a:xfrm>
              <a:prstGeom prst="rect">
                <a:avLst/>
              </a:prstGeom>
              <a:blipFill>
                <a:blip r:embed="rId2"/>
                <a:stretch>
                  <a:fillRect l="-717" t="-1362" r="-430"/>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1524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152400"/>
                <a:ext cx="7772400" cy="990600"/>
              </a:xfrm>
              <a:blipFill>
                <a:blip r:embed="rId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1430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143000"/>
                <a:ext cx="8763000" cy="5029200"/>
              </a:xfrm>
              <a:prstGeom prst="rect">
                <a:avLst/>
              </a:prstGeom>
              <a:blipFill>
                <a:blip r:embed="rId3"/>
                <a:stretch>
                  <a:fillRect l="-725" t="-1259"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681619"/>
            <a:ext cx="8153400" cy="4800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533400" y="1600200"/>
            <a:ext cx="82296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err="1">
                    <a:latin typeface="Calibri" panose="020F0502020204030204" pitchFamily="34" charset="0"/>
                    <a:cs typeface="Calibri" panose="020F0502020204030204" pitchFamily="34" charset="0"/>
                  </a:rPr>
                  <a:t>Peikert’s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4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40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19200"/>
                <a:ext cx="88392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pPr>
                <a:r>
                  <a:rPr lang="en-US" sz="1800" kern="0" dirty="0">
                    <a:latin typeface="Calibri" panose="020F0502020204030204" pitchFamily="34" charset="0"/>
                    <a:cs typeface="Calibri" panose="020F0502020204030204" pitchFamily="34" charset="0"/>
                  </a:rPr>
                  <a:t>Key Gen</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pPr>
                <a:r>
                  <a:rPr lang="en-US" sz="1800" kern="0" dirty="0">
                    <a:latin typeface="Calibri" panose="020F0502020204030204" pitchFamily="34" charset="0"/>
                    <a:cs typeface="Calibri" panose="020F0502020204030204" pitchFamily="34" charset="0"/>
                  </a:rPr>
                  <a:t>Dec</a:t>
                </a:r>
              </a:p>
              <a:p>
                <a:pPr marL="685800" lvl="1">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19200"/>
                <a:ext cx="8839200" cy="5143500"/>
              </a:xfrm>
              <a:prstGeom prst="rect">
                <a:avLst/>
              </a:prstGeom>
              <a:blipFill>
                <a:blip r:embed="rId2"/>
                <a:stretch>
                  <a:fillRect l="-575" t="-739" r="-86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007423"/>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007423"/>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364673"/>
                <a:ext cx="8305800" cy="49747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364673"/>
                <a:ext cx="8305800" cy="4974771"/>
              </a:xfrm>
              <a:prstGeom prst="rect">
                <a:avLst/>
              </a:prstGeom>
              <a:blipFill>
                <a:blip r:embed="rId2"/>
                <a:stretch>
                  <a:fillRect l="-917"/>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627009" y="381000"/>
            <a:ext cx="6685347" cy="742950"/>
          </a:xfrm>
        </p:spPr>
        <p:txBody>
          <a:bodyPr>
            <a:normAutofit fontScale="90000"/>
          </a:bodyPr>
          <a:lstStyle/>
          <a:p>
            <a:r>
              <a:rPr lang="en-US"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57201" y="1600200"/>
                <a:ext cx="7924800" cy="4011634"/>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57201" y="1600200"/>
                <a:ext cx="7924800" cy="4011634"/>
              </a:xfrm>
              <a:prstGeom prst="rect">
                <a:avLst/>
              </a:prstGeom>
              <a:blipFill>
                <a:blip r:embed="rId2"/>
                <a:stretch>
                  <a:fillRect l="-112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142875" y="1501181"/>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143500" y="213360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5851525" y="5483423"/>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4000" dirty="0">
                <a:cs typeface="Calibri" panose="020F0502020204030204" pitchFamily="34" charset="0"/>
              </a:rPr>
              <a:t>Ring-LWE</a:t>
            </a:r>
            <a:endParaRPr lang="en-US" sz="27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52662" y="1905000"/>
                <a:ext cx="8434137" cy="3505199"/>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i="1" kern="0">
                        <a:latin typeface="Cambria Math" panose="02040503050406030204" pitchFamily="18" charset="0"/>
                      </a:rPr>
                      <m:t>𝑅</m:t>
                    </m:r>
                    <m:r>
                      <a:rPr lang="en-US" sz="2400" b="0" i="1" kern="0" smtClean="0">
                        <a:latin typeface="Cambria Math" panose="02040503050406030204" pitchFamily="18" charset="0"/>
                      </a:rPr>
                      <m:t>=</m:t>
                    </m:r>
                    <m:sSub>
                      <m:sSubPr>
                        <m:ctrlPr>
                          <a:rPr lang="en-US" sz="2400" b="0" i="1" kern="0" smtClean="0">
                            <a:latin typeface="Cambria Math" panose="02040503050406030204" pitchFamily="18" charset="0"/>
                          </a:rPr>
                        </m:ctrlPr>
                      </m:sSubPr>
                      <m:e>
                        <m:r>
                          <a:rPr lang="en-US" sz="2400" b="0" i="1" kern="0" smtClean="0">
                            <a:latin typeface="Cambria Math" panose="02040503050406030204" pitchFamily="18" charset="0"/>
                          </a:rPr>
                          <m:t>𝑅</m:t>
                        </m:r>
                      </m:e>
                      <m:sub>
                        <m:r>
                          <a:rPr lang="en-US" sz="2400" b="0" i="1" kern="0" smtClean="0">
                            <a:latin typeface="Cambria Math" panose="02040503050406030204" pitchFamily="18" charset="0"/>
                          </a:rPr>
                          <m:t>𝑞</m:t>
                        </m:r>
                      </m:sub>
                    </m:sSub>
                    <m:r>
                      <a:rPr lang="en-US" sz="2400" i="1" kern="0">
                        <a:latin typeface="Cambria Math" panose="02040503050406030204" pitchFamily="18" charset="0"/>
                      </a:rPr>
                      <m:t>=</m:t>
                    </m:r>
                    <m:f>
                      <m:fPr>
                        <m:ctrlPr>
                          <a:rPr lang="en-US" sz="2400" i="1" kern="0">
                            <a:latin typeface="Cambria Math" panose="02040503050406030204" pitchFamily="18" charset="0"/>
                          </a:rPr>
                        </m:ctrlPr>
                      </m:fPr>
                      <m:num>
                        <m:sSub>
                          <m:sSubPr>
                            <m:ctrlPr>
                              <a:rPr lang="en-US" sz="2400" i="1" kern="0">
                                <a:latin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rPr>
                              <m:t>𝑞</m:t>
                            </m:r>
                          </m:sub>
                        </m:sSub>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𝑥</m:t>
                            </m:r>
                          </m:e>
                        </m:d>
                      </m:num>
                      <m:den>
                        <m:sSup>
                          <m:sSupPr>
                            <m:ctrlPr>
                              <a:rPr lang="en-US" sz="2400" i="1" kern="0">
                                <a:latin typeface="Cambria Math" panose="02040503050406030204" pitchFamily="18" charset="0"/>
                              </a:rPr>
                            </m:ctrlPr>
                          </m:sSupPr>
                          <m:e>
                            <m:r>
                              <a:rPr lang="en-US" sz="2400" i="1" kern="0">
                                <a:latin typeface="Cambria Math" panose="02040503050406030204" pitchFamily="18" charset="0"/>
                              </a:rPr>
                              <m:t>𝑥</m:t>
                            </m:r>
                          </m:e>
                          <m:sup>
                            <m:r>
                              <a:rPr lang="en-US" sz="2400" i="1" kern="0">
                                <a:latin typeface="Cambria Math" panose="02040503050406030204" pitchFamily="18" charset="0"/>
                              </a:rPr>
                              <m:t>𝑛</m:t>
                            </m:r>
                          </m:sup>
                        </m:sSup>
                        <m:r>
                          <a:rPr lang="en-US" sz="2400" i="1" kern="0">
                            <a:latin typeface="Cambria Math" panose="02040503050406030204" pitchFamily="18" charset="0"/>
                          </a:rPr>
                          <m:t>+1</m:t>
                        </m:r>
                      </m:den>
                    </m:f>
                    <m:r>
                      <a:rPr lang="en-US" sz="2400" i="1" kern="0">
                        <a:latin typeface="Cambria Math" panose="02040503050406030204" pitchFamily="18" charset="0"/>
                      </a:rPr>
                      <m:t>, </m:t>
                    </m:r>
                    <m:r>
                      <a:rPr lang="en-US" sz="2400" i="1" kern="0">
                        <a:latin typeface="Cambria Math" panose="02040503050406030204" pitchFamily="18" charset="0"/>
                      </a:rPr>
                      <m:t>𝑛</m:t>
                    </m:r>
                    <m:r>
                      <a:rPr lang="en-US" sz="2400" i="1" kern="0">
                        <a:latin typeface="Cambria Math" panose="02040503050406030204" pitchFamily="18" charset="0"/>
                      </a:rPr>
                      <m:t>=</m:t>
                    </m:r>
                    <m:sSup>
                      <m:sSupPr>
                        <m:ctrlPr>
                          <a:rPr lang="en-US" sz="2400" i="1" kern="0">
                            <a:latin typeface="Cambria Math" panose="02040503050406030204" pitchFamily="18" charset="0"/>
                          </a:rPr>
                        </m:ctrlPr>
                      </m:sSupPr>
                      <m:e>
                        <m:r>
                          <a:rPr lang="en-US" sz="2400" i="1" kern="0">
                            <a:latin typeface="Cambria Math" panose="02040503050406030204" pitchFamily="18" charset="0"/>
                          </a:rPr>
                          <m:t>2</m:t>
                        </m:r>
                      </m:e>
                      <m:sup>
                        <m:r>
                          <a:rPr lang="en-US" sz="2400" i="1" ker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sSup>
                      <m:sSupPr>
                        <m:ctrlPr>
                          <a:rPr lang="en-US" sz="2400" i="1" kern="0">
                            <a:latin typeface="Cambria Math" panose="02040503050406030204" pitchFamily="18" charset="0"/>
                            <a:ea typeface="Cambria Math" panose="02040503050406030204" pitchFamily="18" charset="0"/>
                          </a:rPr>
                        </m:ctrlPr>
                      </m:sSupPr>
                      <m:e>
                        <m:sSub>
                          <m:sSubPr>
                            <m:ctrlPr>
                              <a:rPr lang="en-US" sz="2400" i="1" kern="0">
                                <a:latin typeface="Cambria Math" panose="02040503050406030204" pitchFamily="18" charset="0"/>
                                <a:ea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ea typeface="Cambria Math" panose="02040503050406030204" pitchFamily="18" charset="0"/>
                              </a:rPr>
                              <m:t>𝑞</m:t>
                            </m:r>
                          </m:sub>
                        </m:sSub>
                      </m:e>
                      <m:sup>
                        <m:r>
                          <a:rPr lang="en-US" sz="2400" i="1" ker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𝑎</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i="1" kern="0">
                        <a:latin typeface="Cambria Math" panose="02040503050406030204" pitchFamily="18" charset="0"/>
                      </a:rPr>
                      <m:t>(</m:t>
                    </m:r>
                    <m:r>
                      <a:rPr lang="en-US" sz="2400" i="1" kern="0">
                        <a:latin typeface="Cambria Math" panose="02040503050406030204" pitchFamily="18" charset="0"/>
                      </a:rPr>
                      <m:t>𝑎</m:t>
                    </m:r>
                    <m:r>
                      <a:rPr lang="en-US" sz="2400" i="1" ker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i="1" ker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a</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a:latin typeface="Cambria Math" panose="02040503050406030204" pitchFamily="18" charset="0"/>
                      </a:rPr>
                      <m:t>𝑏</m:t>
                    </m:r>
                    <m:r>
                      <a:rPr lang="en-US" sz="2400" i="1" kern="0">
                        <a:latin typeface="Cambria Math" panose="02040503050406030204" pitchFamily="18" charset="0"/>
                      </a:rPr>
                      <m:t>=</m:t>
                    </m:r>
                    <m:r>
                      <a:rPr lang="en-US" sz="2400" i="1" kern="0">
                        <a:latin typeface="Cambria Math" panose="02040503050406030204" pitchFamily="18" charset="0"/>
                      </a:rPr>
                      <m:t>𝑎𝑠</m:t>
                    </m:r>
                    <m:r>
                      <a:rPr lang="en-US" sz="2400" i="1" kern="0">
                        <a:latin typeface="Cambria Math" panose="02040503050406030204" pitchFamily="18" charset="0"/>
                      </a:rPr>
                      <m:t>+</m:t>
                    </m:r>
                    <m:r>
                      <a:rPr lang="en-US" sz="2400" i="1" ker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s</m:t>
                    </m:r>
                    <m:r>
                      <a:rPr lang="en-US" sz="2400" kern="0">
                        <a:latin typeface="Cambria Math" panose="02040503050406030204" pitchFamily="18" charset="0"/>
                        <a:ea typeface="Cambria Math" panose="02040503050406030204" pitchFamily="18" charset="0"/>
                      </a:rPr>
                      <m:t>,</m:t>
                    </m:r>
                    <m:r>
                      <m:rPr>
                        <m:sty m:val="p"/>
                      </m:rPr>
                      <a:rPr lang="en-US" sz="2400" ker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i="1" ker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a:latin typeface="Cambria Math" panose="02040503050406030204" pitchFamily="18" charset="0"/>
                          </a:rPr>
                        </m:ctrlPr>
                      </m:sSubPr>
                      <m:e>
                        <m:r>
                          <a:rPr lang="en-US" sz="2400" i="1" kern="0">
                            <a:latin typeface="Cambria Math" panose="02040503050406030204" pitchFamily="18" charset="0"/>
                          </a:rPr>
                          <m:t>𝐶𝑉𝑃</m:t>
                        </m:r>
                      </m:e>
                      <m:sub>
                        <m:r>
                          <a:rPr lang="en-US" sz="2400" i="1" ker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52662" y="1905000"/>
                <a:ext cx="8434137" cy="3505199"/>
              </a:xfrm>
              <a:prstGeom prst="rect">
                <a:avLst/>
              </a:prstGeom>
              <a:blipFill>
                <a:blip r:embed="rId2"/>
                <a:stretch>
                  <a:fillRect l="-135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905000"/>
                <a:ext cx="85725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905000"/>
                <a:ext cx="8572500" cy="4343400"/>
              </a:xfrm>
              <a:prstGeom prst="rect">
                <a:avLst/>
              </a:prstGeom>
              <a:blipFill>
                <a:blip r:embed="rId2"/>
                <a:stretch>
                  <a:fillRect l="-889" t="-1749" r="-148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502229"/>
                <a:ext cx="85725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502229"/>
                <a:ext cx="8572500" cy="4724400"/>
              </a:xfrm>
              <a:prstGeom prst="rect">
                <a:avLst/>
              </a:prstGeom>
              <a:blipFill>
                <a:blip r:embed="rId2"/>
                <a:stretch>
                  <a:fillRect l="-741" t="-1609" r="-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0"/>
            <a:ext cx="8610600" cy="990600"/>
          </a:xfrm>
        </p:spPr>
        <p:txBody>
          <a:bodyPr/>
          <a:lstStyle/>
          <a:p>
            <a:r>
              <a:rPr lang="en-US" sz="40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381000"/>
            <a:ext cx="7988430" cy="1156845"/>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Some common features of </a:t>
            </a: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and </a:t>
            </a:r>
            <a:r>
              <a:rPr lang="en-US" sz="4000" b="0" kern="0" dirty="0" err="1">
                <a:latin typeface="+mj-lt"/>
                <a:cs typeface="Calibri" panose="020F0502020204030204" pitchFamily="34" charset="0"/>
              </a:rPr>
              <a:t>Kyber</a:t>
            </a:r>
            <a:endParaRPr lang="en-US" sz="40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2057400"/>
                <a:ext cx="8534400" cy="3581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400" i="1">
                            <a:latin typeface="Cambria Math" panose="02040503050406030204" pitchFamily="18" charset="0"/>
                            <a:cs typeface="Calibri" panose="020F0502020204030204" pitchFamily="34" charset="0"/>
                            <a:sym typeface="Arial"/>
                          </a:rPr>
                        </m:ctrlPr>
                      </m:sSubPr>
                      <m:e>
                        <m:r>
                          <a:rPr lang="en-US" sz="24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400" i="1">
                            <a:latin typeface="Cambria Math" panose="02040503050406030204" pitchFamily="18" charset="0"/>
                            <a:cs typeface="Calibri" panose="020F0502020204030204" pitchFamily="34" charset="0"/>
                            <a:sym typeface="Arial"/>
                          </a:rPr>
                          <m:t>𝑝</m:t>
                        </m:r>
                      </m:sub>
                    </m:sSub>
                    <m:d>
                      <m:dPr>
                        <m:begChr m:val="["/>
                        <m:endChr m:val="]"/>
                        <m:ctrlPr>
                          <a:rPr lang="en-US" sz="2400" i="1">
                            <a:latin typeface="Cambria Math" panose="02040503050406030204" pitchFamily="18" charset="0"/>
                            <a:cs typeface="Calibri" panose="020F0502020204030204" pitchFamily="34" charset="0"/>
                            <a:sym typeface="Arial"/>
                          </a:rPr>
                        </m:ctrlPr>
                      </m:dPr>
                      <m:e>
                        <m:r>
                          <a:rPr lang="en-US" sz="2400" i="1">
                            <a:latin typeface="Cambria Math" panose="02040503050406030204" pitchFamily="18" charset="0"/>
                            <a:cs typeface="Calibri" panose="020F0502020204030204" pitchFamily="34" charset="0"/>
                            <a:sym typeface="Arial"/>
                          </a:rPr>
                          <m:t>𝑥</m:t>
                        </m:r>
                      </m:e>
                    </m:d>
                    <m:r>
                      <a:rPr lang="en-US" sz="2400" i="1">
                        <a:latin typeface="Cambria Math" panose="02040503050406030204" pitchFamily="18" charset="0"/>
                        <a:cs typeface="Calibri" panose="020F0502020204030204" pitchFamily="34" charset="0"/>
                        <a:sym typeface="Arial"/>
                      </a:rPr>
                      <m:t>/(</m:t>
                    </m:r>
                    <m:sSup>
                      <m:sSupPr>
                        <m:ctrlPr>
                          <a:rPr lang="en-US" sz="2400" i="1">
                            <a:latin typeface="Cambria Math" panose="02040503050406030204" pitchFamily="18" charset="0"/>
                            <a:cs typeface="Calibri" panose="020F0502020204030204" pitchFamily="34" charset="0"/>
                            <a:sym typeface="Arial"/>
                          </a:rPr>
                        </m:ctrlPr>
                      </m:sSupPr>
                      <m:e>
                        <m:r>
                          <a:rPr lang="en-US" sz="2400" i="1">
                            <a:latin typeface="Cambria Math" panose="02040503050406030204" pitchFamily="18" charset="0"/>
                            <a:cs typeface="Calibri" panose="020F0502020204030204" pitchFamily="34" charset="0"/>
                            <a:sym typeface="Arial"/>
                          </a:rPr>
                          <m:t>𝑥</m:t>
                        </m:r>
                      </m:e>
                      <m:sup>
                        <m:r>
                          <a:rPr lang="en-US" sz="2400" b="0" i="1" smtClean="0">
                            <a:latin typeface="Cambria Math" panose="02040503050406030204" pitchFamily="18" charset="0"/>
                            <a:cs typeface="Calibri" panose="020F0502020204030204" pitchFamily="34" charset="0"/>
                            <a:sym typeface="Arial"/>
                          </a:rPr>
                          <m:t>256</m:t>
                        </m:r>
                      </m:sup>
                    </m:sSup>
                    <m:r>
                      <a:rPr lang="en-US" sz="2400" i="1">
                        <a:latin typeface="Cambria Math" panose="02040503050406030204" pitchFamily="18" charset="0"/>
                        <a:cs typeface="Calibri" panose="020F0502020204030204" pitchFamily="34" charset="0"/>
                        <a:sym typeface="Arial"/>
                      </a:rPr>
                      <m:t>+1)</m:t>
                    </m:r>
                  </m:oMath>
                </a14:m>
                <a:r>
                  <a:rPr lang="en-US" sz="24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𝑝</m:t>
                    </m:r>
                    <m:r>
                      <a:rPr lang="en-US" sz="2000" i="1">
                        <a:solidFill>
                          <a:schemeClr val="tx1"/>
                        </a:solidFill>
                        <a:latin typeface="Cambria Math" panose="02040503050406030204" pitchFamily="18" charset="0"/>
                        <a:cs typeface="Calibri" panose="020F0502020204030204" pitchFamily="34" charset="0"/>
                        <a:sym typeface="Arial"/>
                      </a:rPr>
                      <m:t>=3329</m:t>
                    </m:r>
                  </m:oMath>
                </a14:m>
                <a:r>
                  <a:rPr lang="en-US" sz="2000" dirty="0">
                    <a:solidFill>
                      <a:schemeClr val="tx1"/>
                    </a:solidFill>
                    <a:latin typeface="Calibri" panose="020F0502020204030204" pitchFamily="34" charset="0"/>
                    <a:cs typeface="Calibri" panose="020F0502020204030204" pitchFamily="34" charset="0"/>
                    <a:sym typeface="Arial"/>
                  </a:rPr>
                  <a:t> for </a:t>
                </a:r>
                <a:r>
                  <a:rPr lang="en-US" sz="2000" dirty="0" err="1">
                    <a:solidFill>
                      <a:schemeClr val="tx1"/>
                    </a:solidFill>
                    <a:latin typeface="Calibri" panose="020F0502020204030204" pitchFamily="34" charset="0"/>
                    <a:cs typeface="Calibri" panose="020F0502020204030204" pitchFamily="34" charset="0"/>
                    <a:sym typeface="Arial"/>
                  </a:rPr>
                  <a:t>Kyber</a:t>
                </a:r>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𝑝</m:t>
                    </m:r>
                    <m:r>
                      <a:rPr lang="en-US" sz="2000" i="1">
                        <a:solidFill>
                          <a:schemeClr val="tx1"/>
                        </a:solidFill>
                        <a:latin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23</m:t>
                        </m:r>
                      </m:sup>
                    </m:sSup>
                    <m:r>
                      <a:rPr lang="en-US" sz="2000" i="1">
                        <a:solidFill>
                          <a:schemeClr val="tx1"/>
                        </a:solidFill>
                        <a:latin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for </a:t>
                </a:r>
                <a:r>
                  <a:rPr lang="en-US" sz="2000" dirty="0" err="1">
                    <a:solidFill>
                      <a:schemeClr val="tx1"/>
                    </a:solidFill>
                    <a:latin typeface="Calibri" panose="020F0502020204030204" pitchFamily="34" charset="0"/>
                    <a:cs typeface="Calibri" panose="020F0502020204030204" pitchFamily="34" charset="0"/>
                    <a:sym typeface="Arial"/>
                  </a:rPr>
                  <a:t>Dilithium</a:t>
                </a:r>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For both primes, there is a primitive (and hence 128 primitive) 256</a:t>
                </a:r>
                <a:r>
                  <a:rPr lang="en-US" sz="2400" baseline="30000" dirty="0">
                    <a:latin typeface="Calibri" panose="020F0502020204030204" pitchFamily="34" charset="0"/>
                    <a:cs typeface="Calibri" panose="020F0502020204030204" pitchFamily="34" charset="0"/>
                    <a:sym typeface="Arial"/>
                  </a:rPr>
                  <a:t>th</a:t>
                </a:r>
                <a:r>
                  <a:rPr lang="en-US" sz="24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2057400"/>
                <a:ext cx="8534400" cy="3581400"/>
              </a:xfrm>
              <a:prstGeom prst="rect">
                <a:avLst/>
              </a:prstGeom>
              <a:blipFill>
                <a:blip r:embed="rId2"/>
                <a:stretch>
                  <a:fillRect l="-1786" t="-2120" r="-208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cs typeface="Calibri" panose="020F0502020204030204" pitchFamily="34" charset="0"/>
                        <a:sym typeface="Arial"/>
                      </a:rPr>
                      <m:t>)</m:t>
                    </m:r>
                  </m:oMath>
                </a14:m>
                <a:r>
                  <a:rPr lang="en-US" sz="2000" b="0" i="1" dirty="0">
                    <a:solidFill>
                      <a:srgbClr val="535353"/>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rgbClr val="535353"/>
                            </a:solidFill>
                            <a:latin typeface="Cambria Math" panose="02040503050406030204" pitchFamily="18" charset="0"/>
                            <a:cs typeface="Calibri" panose="020F0502020204030204" pitchFamily="34" charset="0"/>
                            <a:sym typeface="Arial"/>
                          </a:rPr>
                        </m:ctrlPr>
                      </m:sSupPr>
                      <m:e>
                        <m:r>
                          <a:rPr lang="en-US" sz="2000" b="0" i="1" dirty="0" smtClean="0">
                            <a:solidFill>
                              <a:srgbClr val="535353"/>
                            </a:solidFill>
                            <a:latin typeface="Cambria Math" panose="02040503050406030204" pitchFamily="18" charset="0"/>
                            <a:cs typeface="Calibri" panose="020F0502020204030204" pitchFamily="34" charset="0"/>
                            <a:sym typeface="Arial"/>
                          </a:rPr>
                          <m:t>𝑞</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rgbClr val="535353"/>
                            </a:solidFill>
                            <a:latin typeface="Cambria Math" panose="02040503050406030204" pitchFamily="18" charset="0"/>
                            <a:cs typeface="Calibri" panose="020F0502020204030204" pitchFamily="34" charset="0"/>
                            <a:sym typeface="Arial"/>
                          </a:rPr>
                          <m:t>𝑟</m:t>
                        </m:r>
                      </m:e>
                      <m:sup>
                        <m:r>
                          <a:rPr lang="en-US" sz="2000" b="0" i="1" dirty="0" smtClean="0">
                            <a:solidFill>
                              <a:srgbClr val="535353"/>
                            </a:solidFill>
                            <a:latin typeface="Cambria Math" panose="02040503050406030204" pitchFamily="18" charset="0"/>
                            <a:cs typeface="Calibri" panose="020F0502020204030204" pitchFamily="34" charset="0"/>
                            <a:sym typeface="Arial"/>
                          </a:rPr>
                          <m:t>+</m:t>
                        </m:r>
                      </m:sup>
                    </m:sSup>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rgbClr val="535353"/>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𝑚𝑜𝑑</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rgbClr val="535353"/>
                            </a:solidFill>
                            <a:latin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cs typeface="Calibri" panose="020F0502020204030204" pitchFamily="34" charset="0"/>
                            <a:sym typeface="Arial"/>
                          </a:rPr>
                          <m:t>𝑚</m:t>
                        </m:r>
                      </m:e>
                    </m:d>
                  </m:oMath>
                </a14:m>
                <a:r>
                  <a:rPr lang="en-US" sz="1600" dirty="0">
                    <a:solidFill>
                      <a:srgbClr val="535353"/>
                    </a:solidFill>
                    <a:latin typeface="Arial"/>
                    <a:cs typeface="Calibri" panose="020F0502020204030204" pitchFamily="34" charset="0"/>
                    <a:sym typeface="Arial"/>
                  </a:rPr>
                  <a:t> </a:t>
                </a:r>
                <a:r>
                  <a:rPr lang="en-US" sz="2000" dirty="0">
                    <a:solidFill>
                      <a:srgbClr val="535353"/>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𝑚</m:t>
                    </m:r>
                    <m:r>
                      <a:rPr lang="en-US" sz="2000" b="0" i="1" smtClean="0">
                        <a:solidFill>
                          <a:srgbClr val="535353"/>
                        </a:solidFill>
                        <a:latin typeface="Cambria Math" panose="02040503050406030204" pitchFamily="18" charset="0"/>
                        <a:cs typeface="Calibri" panose="020F0502020204030204" pitchFamily="34" charset="0"/>
                        <a:sym typeface="Arial"/>
                      </a:rPr>
                      <m:t>)</m:t>
                    </m:r>
                  </m:oMath>
                </a14:m>
                <a:r>
                  <a:rPr lang="en-US" sz="1600" dirty="0">
                    <a:solidFill>
                      <a:srgbClr val="535353"/>
                    </a:solidFill>
                    <a:latin typeface="Calibri" panose="020F0502020204030204" pitchFamily="34" charset="0"/>
                    <a:cs typeface="Calibri" panose="020F0502020204030204" pitchFamily="34" charset="0"/>
                    <a:sym typeface="Arial"/>
                  </a:rPr>
                  <a:t> </a:t>
                </a:r>
                <a:r>
                  <a:rPr lang="en-US" sz="2000" dirty="0">
                    <a:solidFill>
                      <a:srgbClr val="535353"/>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rgbClr val="535353"/>
                        </a:solidFill>
                        <a:latin typeface="Cambria Math" panose="02040503050406030204" pitchFamily="18" charset="0"/>
                        <a:cs typeface="Calibri" panose="020F0502020204030204" pitchFamily="34" charset="0"/>
                        <a:sym typeface="Arial"/>
                      </a:rPr>
                      <m:t>−</m:t>
                    </m:r>
                    <m:f>
                      <m:fPr>
                        <m:ctrlPr>
                          <a:rPr lang="en-US" sz="2000" b="0" i="1" smtClean="0">
                            <a:solidFill>
                              <a:srgbClr val="535353"/>
                            </a:solidFill>
                            <a:latin typeface="Cambria Math" panose="02040503050406030204" pitchFamily="18" charset="0"/>
                            <a:cs typeface="Calibri" panose="020F0502020204030204" pitchFamily="34" charset="0"/>
                            <a:sym typeface="Arial"/>
                          </a:rPr>
                        </m:ctrlPr>
                      </m:fPr>
                      <m:num>
                        <m:r>
                          <a:rPr lang="en-US" sz="2000" b="0" i="1" smtClean="0">
                            <a:solidFill>
                              <a:srgbClr val="535353"/>
                            </a:solidFill>
                            <a:latin typeface="Cambria Math" panose="02040503050406030204" pitchFamily="18" charset="0"/>
                            <a:cs typeface="Calibri" panose="020F0502020204030204" pitchFamily="34" charset="0"/>
                            <a:sym typeface="Arial"/>
                          </a:rPr>
                          <m:t>𝑚</m:t>
                        </m:r>
                      </m:num>
                      <m:den>
                        <m:r>
                          <a:rPr lang="en-US" sz="2000" b="0" i="1" smtClean="0">
                            <a:solidFill>
                              <a:srgbClr val="535353"/>
                            </a:solidFill>
                            <a:latin typeface="Cambria Math" panose="02040503050406030204" pitchFamily="18" charset="0"/>
                            <a:cs typeface="Calibri" panose="020F0502020204030204" pitchFamily="34" charset="0"/>
                            <a:sym typeface="Arial"/>
                          </a:rPr>
                          <m:t>2</m:t>
                        </m:r>
                      </m:den>
                    </m:f>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rgbClr val="535353"/>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rgbClr val="535353"/>
                            </a:solidFill>
                            <a:latin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rgbClr val="535353"/>
                    </a:solidFill>
                    <a:ea typeface="Cambria Math" panose="02040503050406030204" pitchFamily="18" charset="0"/>
                    <a:cs typeface="Calibri" panose="020F0502020204030204" pitchFamily="34" charset="0"/>
                    <a:sym typeface="Arial"/>
                  </a:rPr>
                  <a:t>i</a:t>
                </a:r>
                <a:r>
                  <a:rPr lang="en-US" sz="2000" b="0" dirty="0">
                    <a:solidFill>
                      <a:srgbClr val="535353"/>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495800"/>
              </a:xfrm>
              <a:prstGeom prst="rect">
                <a:avLst/>
              </a:prstGeom>
              <a:blipFill>
                <a:blip r:embed="rId2"/>
                <a:stretch>
                  <a:fillRect l="-1637"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76400"/>
                <a:ext cx="8534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76400"/>
                <a:ext cx="8534400" cy="4419600"/>
              </a:xfrm>
              <a:prstGeom prst="rect">
                <a:avLst/>
              </a:prstGeom>
              <a:blipFill>
                <a:blip r:embed="rId2"/>
                <a:stretch>
                  <a:fillRect l="-1637"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1524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495800"/>
              </a:xfrm>
              <a:prstGeom prst="rect">
                <a:avLst/>
              </a:prstGeom>
              <a:blipFill>
                <a:blip r:embed="rId2"/>
                <a:stretch>
                  <a:fillRect l="-14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p:spTree>
    <p:extLst>
      <p:ext uri="{BB962C8B-B14F-4D97-AF65-F5344CB8AC3E}">
        <p14:creationId xmlns:p14="http://schemas.microsoft.com/office/powerpoint/2010/main" val="312094753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3610204601"/>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𝒒</m:t>
                                </m:r>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𝜶</m:t>
                                </m:r>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𝒓</m:t>
                                </m:r>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𝒓</m:t>
                                </m:r>
                                <m:r>
                                  <a:rPr lang="en-US" b="1" smtClean="0">
                                    <a:latin typeface="Cambria Math" panose="02040503050406030204" pitchFamily="18" charset="0"/>
                                  </a:rPr>
                                  <m:t> </m:t>
                                </m:r>
                                <m:sSup>
                                  <m:sSupPr>
                                    <m:ctrlPr>
                                      <a:rPr lang="en-US" b="1" i="1" smtClean="0">
                                        <a:latin typeface="Cambria Math" panose="02040503050406030204" pitchFamily="18" charset="0"/>
                                      </a:rPr>
                                    </m:ctrlPr>
                                  </m:sSupPr>
                                  <m:e>
                                    <m:r>
                                      <a:rPr lang="en-US" b="1" smtClean="0">
                                        <a:latin typeface="Cambria Math" panose="02040503050406030204" pitchFamily="18" charset="0"/>
                                      </a:rPr>
                                      <m:t>𝒎𝒐𝒅</m:t>
                                    </m:r>
                                  </m:e>
                                  <m:sup>
                                    <m:r>
                                      <a:rPr lang="en-US" b="1" smtClean="0">
                                        <a:latin typeface="Cambria Math" panose="02040503050406030204" pitchFamily="18" charset="0"/>
                                      </a:rPr>
                                      <m:t>±</m:t>
                                    </m:r>
                                  </m:sup>
                                </m:sSup>
                                <m:r>
                                  <a:rPr lang="en-US" b="1" smtClean="0">
                                    <a:latin typeface="Cambria Math" panose="02040503050406030204" pitchFamily="18" charset="0"/>
                                  </a:rPr>
                                  <m:t>(</m:t>
                                </m:r>
                                <m:r>
                                  <a:rPr lang="en-US" b="1" smtClean="0">
                                    <a:latin typeface="Cambria Math" panose="02040503050406030204" pitchFamily="18" charset="0"/>
                                  </a:rPr>
                                  <m:t>𝜶</m:t>
                                </m:r>
                                <m:r>
                                  <a:rPr lang="en-US" b="1" smtClean="0">
                                    <a:latin typeface="Cambria Math" panose="02040503050406030204" pitchFamily="18" charset="0"/>
                                  </a:rPr>
                                  <m:t>)</m:t>
                                </m:r>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𝐫</m:t>
                                </m:r>
                                <m:r>
                                  <a:rPr lang="en-US" b="1" i="0" smtClean="0">
                                    <a:latin typeface="Cambria Math" panose="02040503050406030204" pitchFamily="18" charset="0"/>
                                  </a:rPr>
                                  <m:t>−</m:t>
                                </m:r>
                                <m:r>
                                  <a:rPr lang="en-US" b="1" smtClean="0">
                                    <a:latin typeface="Cambria Math" panose="02040503050406030204" pitchFamily="18" charset="0"/>
                                  </a:rPr>
                                  <m:t>𝒓</m:t>
                                </m:r>
                                <m:r>
                                  <a:rPr lang="en-US" b="1" smtClean="0">
                                    <a:latin typeface="Cambria Math" panose="02040503050406030204" pitchFamily="18" charset="0"/>
                                  </a:rPr>
                                  <m:t> </m:t>
                                </m:r>
                                <m:sSup>
                                  <m:sSupPr>
                                    <m:ctrlPr>
                                      <a:rPr lang="en-US" b="1" i="1" smtClean="0">
                                        <a:latin typeface="Cambria Math" panose="02040503050406030204" pitchFamily="18" charset="0"/>
                                      </a:rPr>
                                    </m:ctrlPr>
                                  </m:sSupPr>
                                  <m:e>
                                    <m:r>
                                      <a:rPr lang="en-US" b="1" smtClean="0">
                                        <a:latin typeface="Cambria Math" panose="02040503050406030204" pitchFamily="18" charset="0"/>
                                      </a:rPr>
                                      <m:t>𝒎𝒐𝒅</m:t>
                                    </m:r>
                                  </m:e>
                                  <m:sup>
                                    <m:r>
                                      <a:rPr lang="en-US" b="1" smtClean="0">
                                        <a:latin typeface="Cambria Math" panose="02040503050406030204" pitchFamily="18" charset="0"/>
                                      </a:rPr>
                                      <m:t>±</m:t>
                                    </m:r>
                                  </m:sup>
                                </m:sSup>
                                <m:r>
                                  <a:rPr lang="en-US" b="1" smtClean="0">
                                    <a:latin typeface="Cambria Math" panose="02040503050406030204" pitchFamily="18" charset="0"/>
                                  </a:rPr>
                                  <m:t>(</m:t>
                                </m:r>
                                <m:r>
                                  <a:rPr lang="en-US" b="1" smtClean="0">
                                    <a:latin typeface="Cambria Math" panose="02040503050406030204" pitchFamily="18" charset="0"/>
                                  </a:rPr>
                                  <m:t>𝜶</m:t>
                                </m:r>
                                <m:r>
                                  <a:rPr lang="en-US" b="1" smtClean="0">
                                    <a:latin typeface="Cambria Math" panose="02040503050406030204" pitchFamily="18" charset="0"/>
                                  </a:rPr>
                                  <m:t>)</m:t>
                                </m:r>
                              </m:oMath>
                            </m:oMathPara>
                          </a14:m>
                          <a:endParaRPr lang="en-US" dirty="0"/>
                        </a:p>
                        <a:p>
                          <a:pPr algn="r"/>
                          <a:endParaRPr lang="en-US" dirty="0"/>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smtClean="0">
                                        <a:latin typeface="Cambria Math" panose="02040503050406030204" pitchFamily="18" charset="0"/>
                                      </a:rPr>
                                      <m:t>𝒓</m:t>
                                    </m:r>
                                  </m:e>
                                  <m:sub>
                                    <m:r>
                                      <a:rPr lang="en-US" b="1" smtClean="0">
                                        <a:latin typeface="Cambria Math" panose="02040503050406030204" pitchFamily="18" charset="0"/>
                                      </a:rPr>
                                      <m:t>𝟎</m:t>
                                    </m:r>
                                  </m:sub>
                                </m:sSub>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smtClean="0">
                                        <a:latin typeface="Cambria Math" panose="02040503050406030204" pitchFamily="18" charset="0"/>
                                      </a:rPr>
                                      <m:t>𝒓</m:t>
                                    </m:r>
                                  </m:e>
                                  <m:sub>
                                    <m:r>
                                      <a:rPr lang="en-US" b="1" smtClean="0">
                                        <a:latin typeface="Cambria Math" panose="02040503050406030204" pitchFamily="18" charset="0"/>
                                      </a:rPr>
                                      <m:t>𝟏</m:t>
                                    </m:r>
                                  </m:sub>
                                </m:sSub>
                              </m:oMath>
                            </m:oMathPara>
                          </a14:m>
                          <a:endParaRPr lang="en-US" dirty="0"/>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3610204601"/>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752600"/>
                <a:ext cx="8229600" cy="3657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752600"/>
                <a:ext cx="8229600" cy="3657600"/>
              </a:xfrm>
              <a:blipFill>
                <a:blip r:embed="rId3"/>
                <a:stretch>
                  <a:fillRect l="-772" t="-2076" r="-772"/>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0772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077200" cy="4495800"/>
              </a:xfrm>
              <a:prstGeom prst="rect">
                <a:avLst/>
              </a:prstGeom>
              <a:blipFill>
                <a:blip r:embed="rId2"/>
                <a:stretch>
                  <a:fillRect l="-1570" t="-1690" r="-125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458199"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458199" cy="1275528"/>
              </a:xfrm>
              <a:prstGeom prst="rect">
                <a:avLst/>
              </a:prstGeom>
              <a:blipFill>
                <a:blip r:embed="rId2"/>
                <a:stretch>
                  <a:fillRect l="-1649"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457200" y="3962400"/>
                <a:ext cx="3200400" cy="807401"/>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457200" y="3962400"/>
                <a:ext cx="3200400" cy="807401"/>
              </a:xfrm>
              <a:prstGeom prst="rect">
                <a:avLst/>
              </a:prstGeom>
              <a:blipFill>
                <a:blip r:embed="rId3"/>
                <a:stretch>
                  <a:fillRect l="-1587" t="-3125" b="-132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530183"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530183" y="3962400"/>
                <a:ext cx="3868061" cy="2029599"/>
              </a:xfrm>
              <a:prstGeom prst="rect">
                <a:avLst/>
              </a:prstGeom>
              <a:blipFill>
                <a:blip r:embed="rId4"/>
                <a:stretch>
                  <a:fillRect l="-1307"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endParaRPr lang="en-US" sz="40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81407"/>
                <a:ext cx="8534400" cy="47193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𝑝</m:t>
                    </m:r>
                    <m:r>
                      <a:rPr lang="en-US" i="1">
                        <a:latin typeface="Cambria Math" panose="02040503050406030204" pitchFamily="18" charset="0"/>
                        <a:cs typeface="Calibri" panose="020F0502020204030204" pitchFamily="34" charset="0"/>
                        <a:sym typeface="Arial"/>
                      </a:rPr>
                      <m:t>=3329, </m:t>
                    </m:r>
                    <m:r>
                      <a:rPr lang="en-US" i="1">
                        <a:latin typeface="Cambria Math" panose="02040503050406030204" pitchFamily="18" charset="0"/>
                        <a:cs typeface="Calibri" panose="020F0502020204030204" pitchFamily="34" charset="0"/>
                        <a:sym typeface="Arial"/>
                      </a:rPr>
                      <m:t>𝑅</m:t>
                    </m:r>
                    <m:r>
                      <a:rPr lang="en-US" i="1">
                        <a:latin typeface="Cambria Math" panose="02040503050406030204" pitchFamily="18" charset="0"/>
                        <a:cs typeface="Calibri" panose="020F0502020204030204" pitchFamily="34" charset="0"/>
                        <a:sym typeface="Arial"/>
                      </a:rPr>
                      <m:t>=</m:t>
                    </m:r>
                    <m:f>
                      <m:fPr>
                        <m:ctrlPr>
                          <a:rPr lang="en-US" i="1">
                            <a:latin typeface="Cambria Math" panose="02040503050406030204" pitchFamily="18" charset="0"/>
                            <a:cs typeface="Calibri" panose="020F0502020204030204" pitchFamily="34" charset="0"/>
                            <a:sym typeface="Arial"/>
                          </a:rPr>
                        </m:ctrlPr>
                      </m:fPr>
                      <m:num>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i="1">
                                <a:latin typeface="Cambria Math" panose="02040503050406030204" pitchFamily="18" charset="0"/>
                                <a:cs typeface="Calibri" panose="020F0502020204030204" pitchFamily="34" charset="0"/>
                                <a:sym typeface="Arial"/>
                              </a:rPr>
                              <m:t>𝑝</m:t>
                            </m:r>
                          </m:sub>
                        </m:sSub>
                      </m:num>
                      <m:den>
                        <m:sSup>
                          <m:sSupPr>
                            <m:ctrlPr>
                              <a:rPr lang="en-US" i="1">
                                <a:latin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cs typeface="Calibri" panose="020F0502020204030204" pitchFamily="34" charset="0"/>
                                <a:sym typeface="Arial"/>
                              </a:rPr>
                              <m:t>𝑥</m:t>
                            </m:r>
                          </m:e>
                          <m:sup>
                            <m:r>
                              <a:rPr lang="en-US" i="1">
                                <a:latin typeface="Cambria Math" panose="02040503050406030204" pitchFamily="18" charset="0"/>
                                <a:cs typeface="Calibri" panose="020F0502020204030204" pitchFamily="34" charset="0"/>
                                <a:sym typeface="Arial"/>
                              </a:rPr>
                              <m:t>256</m:t>
                            </m:r>
                          </m:sup>
                        </m:sSup>
                        <m:r>
                          <a:rPr lang="en-US" i="1">
                            <a:latin typeface="Cambria Math" panose="02040503050406030204" pitchFamily="18" charset="0"/>
                            <a:cs typeface="Calibri" panose="020F0502020204030204" pitchFamily="34" charset="0"/>
                            <a:sym typeface="Arial"/>
                          </a:rPr>
                          <m:t>+1</m:t>
                        </m:r>
                      </m:den>
                    </m:f>
                    <m:r>
                      <a:rPr lang="en-US" i="1">
                        <a:latin typeface="Cambria Math" panose="02040503050406030204" pitchFamily="18" charset="0"/>
                        <a:cs typeface="Calibri" panose="020F0502020204030204" pitchFamily="34" charset="0"/>
                        <a:sym typeface="Arial"/>
                      </a:rPr>
                      <m:t>, </m:t>
                    </m:r>
                    <m:r>
                      <a:rPr lang="en-US" i="1">
                        <a:latin typeface="Cambria Math" panose="02040503050406030204" pitchFamily="18" charset="0"/>
                        <a:cs typeface="Calibri" panose="020F0502020204030204" pitchFamily="34" charset="0"/>
                        <a:sym typeface="Arial"/>
                      </a:rPr>
                      <m:t>𝑘</m:t>
                    </m:r>
                    <m:r>
                      <a:rPr lang="en-US" i="1">
                        <a:latin typeface="Cambria Math" panose="02040503050406030204" pitchFamily="18" charset="0"/>
                        <a:cs typeface="Calibri" panose="020F0502020204030204" pitchFamily="34" charset="0"/>
                        <a:sym typeface="Arial"/>
                      </a:rPr>
                      <m:t>=4, </m:t>
                    </m:r>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a:latin typeface="Cambria Math" panose="02040503050406030204" pitchFamily="18" charset="0"/>
                            <a:cs typeface="Calibri" panose="020F0502020204030204" pitchFamily="34" charset="0"/>
                            <a:sym typeface="Arial"/>
                          </a:rPr>
                        </m:ctrlPr>
                      </m:accPr>
                      <m:e>
                        <m:r>
                          <a:rPr lang="en-US" i="1" dirty="0">
                            <a:latin typeface="Cambria Math" panose="02040503050406030204" pitchFamily="18" charset="0"/>
                            <a:cs typeface="Calibri" panose="020F0502020204030204" pitchFamily="34" charset="0"/>
                            <a:sym typeface="Arial"/>
                          </a:rPr>
                          <m:t>𝑥</m:t>
                        </m:r>
                      </m:e>
                    </m:acc>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𝑁𝑇𝑇</m:t>
                    </m:r>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𝑥</m:t>
                    </m:r>
                    <m:r>
                      <a:rPr lang="en-US" i="1" dirty="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err="1">
                    <a:latin typeface="Calibri" panose="020F0502020204030204" pitchFamily="34" charset="0"/>
                    <a:cs typeface="Calibri" panose="020F0502020204030204" pitchFamily="34" charset="0"/>
                    <a:sym typeface="Arial"/>
                  </a:rPr>
                  <a:t>KeyGen</a:t>
                </a:r>
                <a:endParaRPr lang="en-US"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𝑡</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𝑒</m:t>
                        </m:r>
                      </m:e>
                    </m:acc>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𝐴</m:t>
                    </m:r>
                  </m:oMath>
                </a14:m>
                <a:r>
                  <a:rPr lang="en-US"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Encrypt(</a:t>
                </a:r>
                <a14:m>
                  <m:oMath xmlns:m="http://schemas.openxmlformats.org/officeDocument/2006/math">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endParaRPr lang="en-US" dirty="0">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𝑢</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Decrypt</a:t>
                </a:r>
                <a14:m>
                  <m:oMath xmlns:m="http://schemas.openxmlformats.org/officeDocument/2006/math">
                    <m:r>
                      <a:rPr lang="en-US" i="1">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i="1">
                            <a:solidFill>
                              <a:schemeClr val="tx1"/>
                            </a:solidFill>
                            <a:latin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𝑤</m:t>
                        </m:r>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81407"/>
                <a:ext cx="8534400" cy="4719393"/>
              </a:xfrm>
              <a:prstGeom prst="rect">
                <a:avLst/>
              </a:prstGeom>
              <a:blipFill>
                <a:blip r:embed="rId2"/>
                <a:stretch>
                  <a:fillRect l="-148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56721338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80560" y="1752600"/>
                <a:ext cx="7953839" cy="391832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a:spcBef>
                    <a:spcPts val="300"/>
                  </a:spcBef>
                  <a:buClr>
                    <a:srgbClr val="000000">
                      <a:lumMod val="60000"/>
                      <a:lumOff val="40000"/>
                    </a:srgbClr>
                  </a:buClr>
                  <a:buNone/>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𝐾𝑒𝑦𝐺𝑒𝑛</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indent="-114300">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Note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𝐻</m:t>
                    </m:r>
                    <m:d>
                      <m:dPr>
                        <m:ctrlPr>
                          <a:rPr lang="en-US" sz="2000" b="0" i="1" smtClean="0">
                            <a:latin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cs typeface="Calibri" panose="020F0502020204030204" pitchFamily="34" charset="0"/>
                            <a:sym typeface="Arial"/>
                          </a:rPr>
                          <m:t>𝑥</m:t>
                        </m:r>
                      </m:e>
                    </m:d>
                    <m:r>
                      <a:rPr lang="en-US" sz="2000" b="0" i="1"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𝑆𝐻𝐴</m:t>
                        </m:r>
                        <m:r>
                          <a:rPr lang="en-US" sz="2000" b="0" i="1" smtClean="0">
                            <a:latin typeface="Cambria Math" panose="02040503050406030204" pitchFamily="18" charset="0"/>
                            <a:cs typeface="Calibri" panose="020F0502020204030204" pitchFamily="34" charset="0"/>
                            <a:sym typeface="Arial"/>
                          </a:rPr>
                          <m:t>3</m:t>
                        </m:r>
                      </m:e>
                      <m:sub>
                        <m:r>
                          <a:rPr lang="en-US" sz="2000" b="0" i="1" smtClean="0">
                            <a:latin typeface="Cambria Math" panose="02040503050406030204" pitchFamily="18" charset="0"/>
                            <a:cs typeface="Calibri" panose="020F0502020204030204" pitchFamily="34" charset="0"/>
                            <a:sym typeface="Arial"/>
                          </a:rPr>
                          <m:t>256</m:t>
                        </m:r>
                      </m:sub>
                    </m:sSub>
                    <m:r>
                      <a:rPr lang="en-US" sz="2000" b="0" i="1"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𝑥</m:t>
                    </m:r>
                    <m:r>
                      <a:rPr lang="en-US" sz="2000" b="0" i="1" smtClean="0">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80560" y="1752600"/>
                <a:ext cx="7953839" cy="3918321"/>
              </a:xfrm>
              <a:prstGeom prst="rect">
                <a:avLst/>
              </a:prstGeom>
              <a:blipFill>
                <a:blip r:embed="rId2"/>
                <a:stretch>
                  <a:fillRect l="-191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170011104"/>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5334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05000"/>
                <a:ext cx="830580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Encaps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h</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Decaps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𝑑𝑒𝑐𝑟𝑦𝑝𝑡</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05000"/>
                <a:ext cx="8305800" cy="4038600"/>
              </a:xfrm>
              <a:prstGeom prst="rect">
                <a:avLst/>
              </a:prstGeom>
              <a:blipFill>
                <a:blip r:embed="rId2"/>
                <a:stretch>
                  <a:fillRect l="-1679" b="-15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6406357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4164920515"/>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74458</TotalTime>
  <Words>16019</Words>
  <Application>Microsoft Macintosh PowerPoint</Application>
  <PresentationFormat>Letter Paper (8.5x11 in)</PresentationFormat>
  <Paragraphs>1591</Paragraphs>
  <Slides>120</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120</vt:i4>
      </vt:variant>
    </vt:vector>
  </HeadingPairs>
  <TitlesOfParts>
    <vt:vector size="133" baseType="lpstr">
      <vt:lpstr>Arial Unicode MS</vt:lpstr>
      <vt:lpstr>PMingLiU</vt:lpstr>
      <vt:lpstr>Arial</vt:lpstr>
      <vt:lpstr>Calibri</vt:lpstr>
      <vt:lpstr>Cambria Math</vt:lpstr>
      <vt:lpstr>Courier New</vt:lpstr>
      <vt:lpstr>Math1</vt:lpstr>
      <vt:lpstr>Math1Mono</vt:lpstr>
      <vt:lpstr>Math2</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4522</cp:revision>
  <cp:lastPrinted>2024-07-10T20:18:11Z</cp:lastPrinted>
  <dcterms:created xsi:type="dcterms:W3CDTF">2013-04-22T16:10:14Z</dcterms:created>
  <dcterms:modified xsi:type="dcterms:W3CDTF">2024-07-11T04:42:44Z</dcterms:modified>
</cp:coreProperties>
</file>